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gif" ContentType="image/gif"/>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16" r:id="rId3"/>
    <p:sldId id="317" r:id="rId4"/>
    <p:sldId id="314" r:id="rId5"/>
    <p:sldId id="312" r:id="rId6"/>
    <p:sldId id="302" r:id="rId7"/>
    <p:sldId id="301" r:id="rId8"/>
    <p:sldId id="308" r:id="rId9"/>
    <p:sldId id="259" r:id="rId10"/>
    <p:sldId id="273" r:id="rId11"/>
    <p:sldId id="280" r:id="rId12"/>
    <p:sldId id="313" r:id="rId13"/>
    <p:sldId id="270" r:id="rId14"/>
    <p:sldId id="271" r:id="rId15"/>
    <p:sldId id="310" r:id="rId16"/>
    <p:sldId id="272" r:id="rId17"/>
    <p:sldId id="311" r:id="rId18"/>
    <p:sldId id="321" r:id="rId19"/>
    <p:sldId id="323" r:id="rId20"/>
    <p:sldId id="265" r:id="rId21"/>
    <p:sldId id="260" r:id="rId22"/>
    <p:sldId id="290" r:id="rId23"/>
    <p:sldId id="291" r:id="rId24"/>
    <p:sldId id="278" r:id="rId25"/>
    <p:sldId id="288" r:id="rId26"/>
    <p:sldId id="319" r:id="rId27"/>
    <p:sldId id="309" r:id="rId28"/>
    <p:sldId id="276" r:id="rId29"/>
    <p:sldId id="293" r:id="rId30"/>
    <p:sldId id="322" r:id="rId31"/>
    <p:sldId id="320" r:id="rId32"/>
    <p:sldId id="318" r:id="rId33"/>
    <p:sldId id="29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03" autoAdjust="0"/>
    <p:restoredTop sz="95504" autoAdjust="0"/>
  </p:normalViewPr>
  <p:slideViewPr>
    <p:cSldViewPr>
      <p:cViewPr>
        <p:scale>
          <a:sx n="103" d="100"/>
          <a:sy n="103" d="100"/>
        </p:scale>
        <p:origin x="-12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6BFE9C9E-340D-C34F-B852-3F4D28C59B3F}" type="presOf" srcId="{1DC3460B-18E6-5A45-A814-E544A26E63CD}" destId="{B7339873-57A6-ED4A-958C-C5A22D22A327}" srcOrd="0" destOrd="0" presId="urn:microsoft.com/office/officeart/2005/8/layout/radial3"/>
    <dgm:cxn modelId="{6D23A3CF-5788-2B4F-A741-76A688C205AA}" type="presOf" srcId="{5F0FA58B-C904-9643-8DBA-6DC785BFA0D7}" destId="{C7F52D9E-1348-4745-9698-C557ED5B4A29}"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B4A5BD88-214E-3B49-B2D7-ECFE2714B6E4}" type="presOf" srcId="{0AD22A2B-6060-5D47-93D6-981EF178B2EF}" destId="{FB114532-69BA-2D4E-AE8D-D598D1E0CBBC}"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9528813E-68F1-2B42-9063-9CDC4DFEAC70}" srcId="{DB4BC7DB-CD7C-A24F-AB9B-83E117A328B5}" destId="{2D073382-0296-124D-AFCE-8BE767E28737}" srcOrd="1" destOrd="0" parTransId="{2AE33E1A-F0D0-FC4E-A859-C052F01F2832}" sibTransId="{F8F26748-3C7C-F345-B243-734A0E0615F4}"/>
    <dgm:cxn modelId="{4CD7C5F8-2F15-6E40-8512-A05AA868EEFA}" srcId="{5F0FA58B-C904-9643-8DBA-6DC785BFA0D7}" destId="{B67F25F1-DBFB-4F41-B5E3-3182988964EF}" srcOrd="1" destOrd="0" parTransId="{8A9198A1-A1AF-CE44-943E-F0248DCF4623}" sibTransId="{E2834640-8319-0D4C-AA90-50320D0E9100}"/>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0DB131B2-9D71-6747-AFBC-3C8DE4622EF0}" type="presOf" srcId="{DB4BC7DB-CD7C-A24F-AB9B-83E117A328B5}" destId="{5046B3A2-D86D-6748-AFEB-9727CCA92172}" srcOrd="0" destOrd="0" presId="urn:microsoft.com/office/officeart/2005/8/layout/radial3"/>
    <dgm:cxn modelId="{7E8D1D70-A155-F348-B798-022C06E17699}" type="presOf" srcId="{2D073382-0296-124D-AFCE-8BE767E28737}" destId="{1D1D7B80-FCF8-F54B-9597-6CBF76514B21}" srcOrd="0" destOrd="0" presId="urn:microsoft.com/office/officeart/2005/8/layout/radial3"/>
    <dgm:cxn modelId="{D8679C71-67E9-9042-8E89-B907183FE6B9}" type="presParOf" srcId="{C7F52D9E-1348-4745-9698-C557ED5B4A29}" destId="{02B5E11D-A840-CF48-9886-40F73725A584}" srcOrd="0" destOrd="0" presId="urn:microsoft.com/office/officeart/2005/8/layout/radial3"/>
    <dgm:cxn modelId="{3FA01540-1711-D244-B693-907527C36614}" type="presParOf" srcId="{02B5E11D-A840-CF48-9886-40F73725A584}" destId="{5046B3A2-D86D-6748-AFEB-9727CCA92172}" srcOrd="0" destOrd="0" presId="urn:microsoft.com/office/officeart/2005/8/layout/radial3"/>
    <dgm:cxn modelId="{3BDABE94-624F-614C-8725-8320EAEB6CDB}" type="presParOf" srcId="{02B5E11D-A840-CF48-9886-40F73725A584}" destId="{B7339873-57A6-ED4A-958C-C5A22D22A327}" srcOrd="1" destOrd="0" presId="urn:microsoft.com/office/officeart/2005/8/layout/radial3"/>
    <dgm:cxn modelId="{4E103F66-58B4-EB4A-BA41-D021C950B178}" type="presParOf" srcId="{02B5E11D-A840-CF48-9886-40F73725A584}" destId="{1D1D7B80-FCF8-F54B-9597-6CBF76514B21}" srcOrd="2" destOrd="0" presId="urn:microsoft.com/office/officeart/2005/8/layout/radial3"/>
    <dgm:cxn modelId="{830F91B9-C9BB-6943-A918-B8ACB7C59D1E}"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30/11/16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4B04F69-4C90-4AE3-94A8-1B2BA8EB0741}" type="slidenum">
              <a:rPr lang="de-DE" smtClean="0">
                <a:solidFill>
                  <a:prstClr val="black"/>
                </a:solidFill>
              </a:rPr>
              <a:pPr/>
              <a:t>2</a:t>
            </a:fld>
            <a:endParaRPr lang="de-DE">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E7B7042-C18C-9D44-AB17-ED7BD907FC63}" type="slidenum">
              <a:rPr lang="de-DE">
                <a:solidFill>
                  <a:prstClr val="black"/>
                </a:solidFill>
                <a:ea typeface="ＭＳ Ｐゴシック" charset="-128"/>
                <a:cs typeface="ＭＳ Ｐゴシック" charset="-128"/>
              </a:rPr>
              <a:pPr/>
              <a:t>3</a:t>
            </a:fld>
            <a:endParaRPr lang="de-DE">
              <a:solidFill>
                <a:prstClr val="black"/>
              </a:solidFill>
              <a:ea typeface="ＭＳ Ｐゴシック" charset="-128"/>
              <a:cs typeface="ＭＳ Ｐゴシック" charset="-128"/>
            </a:endParaRPr>
          </a:p>
        </p:txBody>
      </p:sp>
      <p:sp>
        <p:nvSpPr>
          <p:cNvPr id="27651" name="Rectangle 2"/>
          <p:cNvSpPr>
            <a:spLocks noGrp="1" noRot="1" noChangeAspect="1" noChangeArrowheads="1" noTextEdit="1"/>
          </p:cNvSpPr>
          <p:nvPr>
            <p:ph type="sldImg"/>
          </p:nvPr>
        </p:nvSpPr>
        <p:spPr>
          <a:xfrm>
            <a:off x="1143000" y="685800"/>
            <a:ext cx="4573588" cy="3429000"/>
          </a:xfrm>
          <a:ln/>
        </p:spPr>
      </p:sp>
      <p:sp>
        <p:nvSpPr>
          <p:cNvPr id="27652"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5</a:t>
            </a:fld>
            <a:endParaRPr lang="en-US" altLang="de-DE" sz="1200" smtClean="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21</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23</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26</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31</a:t>
            </a:fld>
            <a:endParaRPr lang="de-DE"/>
          </a:p>
        </p:txBody>
      </p:sp>
    </p:spTree>
    <p:extLst>
      <p:ext uri="{BB962C8B-B14F-4D97-AF65-F5344CB8AC3E}">
        <p14:creationId xmlns:p14="http://schemas.microsoft.com/office/powerpoint/2010/main" val="34548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30/11/16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30/11/16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30/11/16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30/11/16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jpeg"/><Relationship Id="rId10"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72.png"/><Relationship Id="rId1" Type="http://schemas.microsoft.com/office/2007/relationships/media" Target="../media/media4.avi"/><Relationship Id="rId2" Type="http://schemas.openxmlformats.org/officeDocument/2006/relationships/video" Target="../media/media4.avi"/></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2.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7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2.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27.png"/><Relationship Id="rId10" Type="http://schemas.openxmlformats.org/officeDocument/2006/relationships/image" Target="../media/image17.jpeg"/><Relationship Id="rId11" Type="http://schemas.openxmlformats.org/officeDocument/2006/relationships/image" Target="../media/image18.gif"/><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jpg"/><Relationship Id="rId19" Type="http://schemas.openxmlformats.org/officeDocument/2006/relationships/image" Target="../media/image26.jp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jpg"/><Relationship Id="rId3" Type="http://schemas.openxmlformats.org/officeDocument/2006/relationships/image" Target="../media/image8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1" Type="http://schemas.openxmlformats.org/officeDocument/2006/relationships/image" Target="../media/image40.jpeg"/><Relationship Id="rId12" Type="http://schemas.openxmlformats.org/officeDocument/2006/relationships/image" Target="../media/image41.png"/><Relationship Id="rId13" Type="http://schemas.openxmlformats.org/officeDocument/2006/relationships/image" Target="../media/image42.jpeg"/><Relationship Id="rId1" Type="http://schemas.microsoft.com/office/2007/relationships/media" Target="../media/media1.wmv"/><Relationship Id="rId2" Type="http://schemas.openxmlformats.org/officeDocument/2006/relationships/video" Target="../media/media1.wmv"/><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jpeg"/><Relationship Id="rId10" Type="http://schemas.openxmlformats.org/officeDocument/2006/relationships/image" Target="../media/image3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9.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28.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jpeg"/><Relationship Id="rId1" Type="http://schemas.microsoft.com/office/2007/relationships/media" Target="../media/media2.avi"/><Relationship Id="rId2" Type="http://schemas.openxmlformats.org/officeDocument/2006/relationships/video" Target="../media/media2.avi"/></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Cell Culture</a:t>
            </a:r>
            <a:endParaRPr lang="en-US" dirty="0"/>
          </a:p>
        </p:txBody>
      </p:sp>
      <p:sp>
        <p:nvSpPr>
          <p:cNvPr id="3" name="Content Placeholder 2"/>
          <p:cNvSpPr>
            <a:spLocks noGrp="1"/>
          </p:cNvSpPr>
          <p:nvPr>
            <p:ph idx="1"/>
          </p:nvPr>
        </p:nvSpPr>
        <p:spPr>
          <a:xfrm>
            <a:off x="5715000" y="5105400"/>
            <a:ext cx="2879508" cy="336316"/>
          </a:xfrm>
        </p:spPr>
        <p:txBody>
          <a:bodyPr>
            <a:normAutofit fontScale="25000" lnSpcReduction="20000"/>
          </a:bodyPr>
          <a:lstStyle/>
          <a:p>
            <a:pPr marL="0" indent="0">
              <a:buNone/>
            </a:pPr>
            <a:r>
              <a:rPr lang="en-US" b="1" i="1" dirty="0"/>
              <a:t>Fig. 2: </a:t>
            </a:r>
            <a:r>
              <a:rPr lang="en-US" i="1" dirty="0"/>
              <a:t>Double </a:t>
            </a:r>
            <a:r>
              <a:rPr lang="en-US" i="1" dirty="0" err="1"/>
              <a:t>colour</a:t>
            </a:r>
            <a:r>
              <a:rPr lang="en-US" i="1" dirty="0"/>
              <a:t> imaging in plastic cell culture plates.</a:t>
            </a:r>
          </a:p>
          <a:p>
            <a:pPr marL="0" indent="0">
              <a:buNone/>
            </a:pPr>
            <a:r>
              <a:rPr lang="en-US" i="1" dirty="0"/>
              <a:t>HeLa-Kyoto cell stably expressing H2B-mcherry and GFP-tubulin were cultured in a</a:t>
            </a:r>
          </a:p>
          <a:p>
            <a:pPr marL="0" indent="0">
              <a:buNone/>
            </a:pPr>
            <a:r>
              <a:rPr lang="en-US" i="1" dirty="0"/>
              <a:t>plastic cell culture plate from NUNC, fixed and subsequently imaged using a 20x/0.75NA</a:t>
            </a:r>
          </a:p>
          <a:p>
            <a:pPr marL="0" indent="0">
              <a:buNone/>
            </a:pPr>
            <a:r>
              <a:rPr lang="en-US" i="1" dirty="0"/>
              <a:t>objective with a magnification changer 2. (A,D) GFP-tubulin, (B,E) H2B-mcherry, (C,F)</a:t>
            </a:r>
          </a:p>
          <a:p>
            <a:pPr marL="0" indent="0">
              <a:buNone/>
            </a:pPr>
            <a:r>
              <a:rPr lang="en-US" i="1" dirty="0"/>
              <a:t>overlay image (GFP-tubulin shown in green and H2B-mcherry in red). Scale bar 10 </a:t>
            </a:r>
            <a:r>
              <a:rPr lang="en-US" i="1" dirty="0" err="1"/>
              <a:t>μm</a:t>
            </a:r>
            <a:r>
              <a:rPr lang="en-US" i="1" dirty="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90900" y="2364387"/>
            <a:ext cx="865905" cy="646331"/>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a:off x="3695700" y="3812187"/>
            <a:ext cx="627656" cy="646331"/>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828345" y="1295400"/>
            <a:ext cx="956721" cy="646331"/>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962900" y="1297587"/>
            <a:ext cx="579010" cy="646331"/>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286500" y="1297587"/>
            <a:ext cx="1502648" cy="646331"/>
          </a:xfrm>
          <a:prstGeom prst="rect">
            <a:avLst/>
          </a:prstGeom>
          <a:noFill/>
        </p:spPr>
        <p:txBody>
          <a:bodyPr wrap="square" rtlCol="0">
            <a:spAutoFit/>
          </a:bodyPr>
          <a:lstStyle/>
          <a:p>
            <a:r>
              <a:rPr lang="en-US" dirty="0" smtClean="0"/>
              <a:t>DNA (Hb2-mCherry)</a:t>
            </a:r>
            <a:endParaRPr lang="en-US" dirty="0"/>
          </a:p>
        </p:txBody>
      </p:sp>
      <p:sp>
        <p:nvSpPr>
          <p:cNvPr id="11" name="TextBox 10"/>
          <p:cNvSpPr txBox="1"/>
          <p:nvPr/>
        </p:nvSpPr>
        <p:spPr>
          <a:xfrm>
            <a:off x="3581400" y="5105400"/>
            <a:ext cx="198033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dirty="0" err="1" smtClean="0"/>
              <a:t>Celldiscoverer</a:t>
            </a:r>
            <a:r>
              <a:rPr lang="en-US" dirty="0" smtClean="0"/>
              <a:t> 7 </a:t>
            </a:r>
          </a:p>
          <a:p>
            <a:r>
              <a:rPr lang="en-US" dirty="0" smtClean="0"/>
              <a:t>logo</a:t>
            </a:r>
            <a:endParaRPr lang="en-US" dirty="0"/>
          </a:p>
        </p:txBody>
      </p:sp>
      <p:sp>
        <p:nvSpPr>
          <p:cNvPr id="4" name="TextBox 3"/>
          <p:cNvSpPr txBox="1"/>
          <p:nvPr/>
        </p:nvSpPr>
        <p:spPr>
          <a:xfrm>
            <a:off x="0" y="1600200"/>
            <a:ext cx="3397948" cy="2308324"/>
          </a:xfrm>
          <a:prstGeom prst="rect">
            <a:avLst/>
          </a:prstGeom>
          <a:noFill/>
        </p:spPr>
        <p:txBody>
          <a:bodyPr wrap="none" rtlCol="0">
            <a:spAutoFit/>
          </a:bodyPr>
          <a:lstStyle/>
          <a:p>
            <a:r>
              <a:rPr lang="en-US" dirty="0" smtClean="0"/>
              <a:t>Picture multi-well plate</a:t>
            </a:r>
          </a:p>
          <a:p>
            <a:endParaRPr lang="en-US" dirty="0"/>
          </a:p>
          <a:p>
            <a:r>
              <a:rPr lang="en-US" dirty="0" smtClean="0"/>
              <a:t>Prices for glass-bottom &gt;10$</a:t>
            </a:r>
          </a:p>
          <a:p>
            <a:r>
              <a:rPr lang="en-US" dirty="0" smtClean="0"/>
              <a:t>And plastic-bottom &lt;2$</a:t>
            </a:r>
          </a:p>
          <a:p>
            <a:endParaRPr lang="en-US" dirty="0"/>
          </a:p>
          <a:p>
            <a:r>
              <a:rPr lang="en-US" dirty="0" smtClean="0"/>
              <a:t>Plastic bottom: </a:t>
            </a:r>
          </a:p>
          <a:p>
            <a:r>
              <a:rPr lang="en-US" dirty="0" smtClean="0"/>
              <a:t>- Better compatible with some cell</a:t>
            </a:r>
            <a:br>
              <a:rPr lang="en-US" dirty="0" smtClean="0"/>
            </a:br>
            <a:r>
              <a:rPr lang="en-US" dirty="0" smtClean="0"/>
              <a:t>culture</a:t>
            </a:r>
            <a:endParaRPr lang="en-US" dirty="0"/>
          </a:p>
        </p:txBody>
      </p:sp>
      <p:sp>
        <p:nvSpPr>
          <p:cNvPr id="6" name="TextBox 5"/>
          <p:cNvSpPr txBox="1"/>
          <p:nvPr/>
        </p:nvSpPr>
        <p:spPr>
          <a:xfrm>
            <a:off x="3124200" y="6172200"/>
            <a:ext cx="3563070" cy="369332"/>
          </a:xfrm>
          <a:prstGeom prst="rect">
            <a:avLst/>
          </a:prstGeom>
          <a:noFill/>
        </p:spPr>
        <p:txBody>
          <a:bodyPr wrap="none" rtlCol="0">
            <a:spAutoFit/>
          </a:bodyPr>
          <a:lstStyle/>
          <a:p>
            <a:r>
              <a:rPr lang="en-US" dirty="0" err="1" smtClean="0"/>
              <a:t>Todo</a:t>
            </a:r>
            <a:r>
              <a:rPr lang="en-US" dirty="0" smtClean="0"/>
              <a:t>: check effective NA=40x/0.75?</a:t>
            </a:r>
            <a:endParaRPr lang="en-US" dirty="0"/>
          </a:p>
        </p:txBody>
      </p:sp>
      <p:sp>
        <p:nvSpPr>
          <p:cNvPr id="12" name="TextBox 11"/>
          <p:cNvSpPr txBox="1"/>
          <p:nvPr/>
        </p:nvSpPr>
        <p:spPr>
          <a:xfrm>
            <a:off x="2057400" y="3276600"/>
            <a:ext cx="535648"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160435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953000" y="1408723"/>
            <a:ext cx="2885739" cy="2096477"/>
          </a:xfrm>
          <a:prstGeom prst="rect">
            <a:avLst/>
          </a:prstGeom>
        </p:spPr>
      </p:pic>
      <p:sp>
        <p:nvSpPr>
          <p:cNvPr id="33" name="TextBox 32"/>
          <p:cNvSpPr txBox="1"/>
          <p:nvPr/>
        </p:nvSpPr>
        <p:spPr>
          <a:xfrm>
            <a:off x="5334000" y="990600"/>
            <a:ext cx="2044149" cy="369332"/>
          </a:xfrm>
          <a:prstGeom prst="rect">
            <a:avLst/>
          </a:prstGeom>
          <a:noFill/>
        </p:spPr>
        <p:txBody>
          <a:bodyPr wrap="none" rtlCol="0">
            <a:spAutoFit/>
          </a:bodyPr>
          <a:lstStyle/>
          <a:p>
            <a:r>
              <a:rPr lang="en-US" dirty="0" err="1" smtClean="0"/>
              <a:t>Brightfield</a:t>
            </a:r>
            <a:r>
              <a:rPr lang="en-US" dirty="0" smtClean="0"/>
              <a:t> contrast</a:t>
            </a:r>
            <a:endParaRPr lang="en-US" dirty="0"/>
          </a:p>
        </p:txBody>
      </p:sp>
      <p:pic>
        <p:nvPicPr>
          <p:cNvPr id="34" name="Picture 33"/>
          <p:cNvPicPr>
            <a:picLocks noChangeAspect="1"/>
          </p:cNvPicPr>
          <p:nvPr/>
        </p:nvPicPr>
        <p:blipFill>
          <a:blip r:embed="rId3"/>
          <a:stretch>
            <a:fillRect/>
          </a:stretch>
        </p:blipFill>
        <p:spPr>
          <a:xfrm>
            <a:off x="4953000" y="3992359"/>
            <a:ext cx="2895600" cy="2103641"/>
          </a:xfrm>
          <a:prstGeom prst="rect">
            <a:avLst/>
          </a:prstGeom>
        </p:spPr>
      </p:pic>
      <p:sp>
        <p:nvSpPr>
          <p:cNvPr id="35" name="TextBox 34"/>
          <p:cNvSpPr txBox="1"/>
          <p:nvPr/>
        </p:nvSpPr>
        <p:spPr>
          <a:xfrm>
            <a:off x="5097825" y="3581400"/>
            <a:ext cx="2598375" cy="369332"/>
          </a:xfrm>
          <a:prstGeom prst="rect">
            <a:avLst/>
          </a:prstGeom>
          <a:noFill/>
        </p:spPr>
        <p:txBody>
          <a:bodyPr wrap="none" rtlCol="0">
            <a:spAutoFit/>
          </a:bodyPr>
          <a:lstStyle/>
          <a:p>
            <a:r>
              <a:rPr lang="en-US" dirty="0" smtClean="0"/>
              <a:t>“Phase gradient contrast”</a:t>
            </a:r>
            <a:endParaRPr lang="en-US" dirty="0"/>
          </a:p>
        </p:txBody>
      </p:sp>
      <p:sp>
        <p:nvSpPr>
          <p:cNvPr id="36" name="TextBox 35"/>
          <p:cNvSpPr txBox="1"/>
          <p:nvPr/>
        </p:nvSpPr>
        <p:spPr>
          <a:xfrm>
            <a:off x="4721181" y="6160532"/>
            <a:ext cx="3356019" cy="369332"/>
          </a:xfrm>
          <a:prstGeom prst="rect">
            <a:avLst/>
          </a:prstGeom>
          <a:noFill/>
        </p:spPr>
        <p:txBody>
          <a:bodyPr wrap="none" rtlCol="0">
            <a:spAutoFit/>
          </a:bodyPr>
          <a:lstStyle/>
          <a:p>
            <a:r>
              <a:rPr lang="en-US" dirty="0" err="1" smtClean="0"/>
              <a:t>CellDiscoverer</a:t>
            </a:r>
            <a:r>
              <a:rPr lang="en-US" dirty="0" smtClean="0"/>
              <a:t> 7, 5x magnification</a:t>
            </a:r>
            <a:endParaRPr lang="en-US"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lstStyle/>
          <a:p>
            <a:r>
              <a:rPr lang="en-US" dirty="0" smtClean="0"/>
              <a:t>Assay development considerations</a:t>
            </a:r>
            <a:endParaRPr lang="en-US" dirty="0"/>
          </a:p>
        </p:txBody>
      </p:sp>
    </p:spTree>
    <p:extLst>
      <p:ext uri="{BB962C8B-B14F-4D97-AF65-F5344CB8AC3E}">
        <p14:creationId xmlns:p14="http://schemas.microsoft.com/office/powerpoint/2010/main" val="262372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In principle, the</a:t>
            </a:r>
            <a:r>
              <a:rPr lang="en-US" altLang="en-US" b="1" dirty="0"/>
              <a:t> total intensity inside all dot-like structures </a:t>
            </a:r>
          </a:p>
          <a:p>
            <a:pPr eaLnBrk="1" hangingPunct="1"/>
            <a:r>
              <a:rPr lang="en-US" altLang="en-US" dirty="0"/>
              <a:t>in each cell is proportional to the </a:t>
            </a:r>
            <a:r>
              <a:rPr lang="en-US" altLang="en-US" b="1" dirty="0"/>
              <a:t>amount of protein recruited </a:t>
            </a:r>
          </a:p>
          <a:p>
            <a:pPr eaLnBrk="1" hangingPunct="1"/>
            <a:r>
              <a:rPr lang="en-US" altLang="en-US" b="1" dirty="0"/>
              <a:t>to </a:t>
            </a:r>
            <a:r>
              <a:rPr lang="en-US" altLang="en-US" b="1" dirty="0" err="1"/>
              <a:t>autophagosomes</a:t>
            </a:r>
            <a:r>
              <a:rPr lang="en-US" altLang="en-US" dirty="0"/>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Acquisition </a:t>
            </a:r>
            <a:r>
              <a:rPr lang="en-US" altLang="en-US" sz="4000" dirty="0">
                <a:ea typeface="ＭＳ Ｐゴシック" pitchFamily="34" charset="-128"/>
              </a:rPr>
              <a:t>m</a:t>
            </a:r>
            <a:r>
              <a:rPr lang="en-US" altLang="en-US" sz="4000" dirty="0" smtClean="0">
                <a:ea typeface="ＭＳ Ｐゴシック" pitchFamily="34" charset="-128"/>
              </a:rPr>
              <a:t>odalities: </a:t>
            </a:r>
            <a:r>
              <a:rPr lang="en-US" altLang="en-US" sz="4000" dirty="0">
                <a:ea typeface="ＭＳ Ｐゴシック" pitchFamily="34" charset="-128"/>
              </a:rPr>
              <a:t>c</a:t>
            </a:r>
            <a:r>
              <a:rPr lang="en-US" altLang="en-US" sz="4000" dirty="0" smtClean="0">
                <a:ea typeface="ＭＳ Ｐゴシック" pitchFamily="34" charset="-128"/>
              </a:rPr>
              <a:t>onfocal</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722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855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4122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4255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388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522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655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788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988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105401" y="5029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7912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1" y="5040868"/>
            <a:ext cx="2971799" cy="369332"/>
          </a:xfrm>
          <a:prstGeom prst="rect">
            <a:avLst/>
          </a:prstGeom>
          <a:noFill/>
        </p:spPr>
        <p:txBody>
          <a:bodyPr wrap="square" rtlCol="0">
            <a:spAutoFit/>
          </a:bodyPr>
          <a:lstStyle/>
          <a:p>
            <a:r>
              <a:rPr lang="en-US" dirty="0" smtClean="0"/>
              <a:t>(on-the-fly) sum projection</a:t>
            </a:r>
          </a:p>
        </p:txBody>
      </p:sp>
      <p:sp>
        <p:nvSpPr>
          <p:cNvPr id="78848" name="TextBox 78847"/>
          <p:cNvSpPr txBox="1"/>
          <p:nvPr/>
        </p:nvSpPr>
        <p:spPr>
          <a:xfrm>
            <a:off x="1143000" y="3392269"/>
            <a:ext cx="2132355" cy="646331"/>
          </a:xfrm>
          <a:prstGeom prst="rect">
            <a:avLst/>
          </a:prstGeom>
          <a:noFill/>
        </p:spPr>
        <p:txBody>
          <a:bodyPr wrap="square" rtlCol="0">
            <a:spAutoFit/>
          </a:bodyPr>
          <a:lstStyle/>
          <a:p>
            <a:r>
              <a:rPr lang="en-US" dirty="0" smtClean="0"/>
              <a:t>Typically too slow</a:t>
            </a:r>
          </a:p>
          <a:p>
            <a:r>
              <a:rPr lang="en-US" dirty="0"/>
              <a:t>a</a:t>
            </a:r>
            <a:r>
              <a:rPr lang="en-US" dirty="0" smtClean="0"/>
              <a:t>nd not necessary</a:t>
            </a:r>
            <a:endParaRPr lang="en-US" dirty="0"/>
          </a:p>
        </p:txBody>
      </p:sp>
      <p:sp>
        <p:nvSpPr>
          <p:cNvPr id="58" name="TextBox 57"/>
          <p:cNvSpPr txBox="1"/>
          <p:nvPr/>
        </p:nvSpPr>
        <p:spPr>
          <a:xfrm>
            <a:off x="6477000" y="3733800"/>
            <a:ext cx="2047556" cy="923330"/>
          </a:xfrm>
          <a:prstGeom prst="rect">
            <a:avLst/>
          </a:prstGeom>
          <a:noFill/>
        </p:spPr>
        <p:txBody>
          <a:bodyPr wrap="none" rtlCol="0">
            <a:spAutoFit/>
          </a:bodyPr>
          <a:lstStyle/>
          <a:p>
            <a:r>
              <a:rPr lang="en-US" dirty="0" smtClean="0"/>
              <a:t>Can be fast enough,</a:t>
            </a:r>
          </a:p>
          <a:p>
            <a:r>
              <a:rPr lang="en-US" dirty="0"/>
              <a:t>b</a:t>
            </a:r>
            <a:r>
              <a:rPr lang="en-US" dirty="0" smtClean="0"/>
              <a:t>ut 3-D data </a:t>
            </a:r>
          </a:p>
          <a:p>
            <a:r>
              <a:rPr lang="en-US" dirty="0"/>
              <a:t>a</a:t>
            </a:r>
            <a:r>
              <a:rPr lang="en-US" dirty="0" smtClean="0"/>
              <a:t>nd 3-D analysis</a:t>
            </a:r>
            <a:endParaRPr lang="en-US" dirty="0"/>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Acquisition modalities: </a:t>
            </a:r>
            <a:r>
              <a:rPr lang="en-US" dirty="0" err="1"/>
              <a:t>w</a:t>
            </a:r>
            <a:r>
              <a:rPr lang="en-US" dirty="0" err="1" smtClean="0"/>
              <a:t>idefield</a:t>
            </a:r>
            <a:endParaRPr lang="en-US" dirty="0"/>
          </a:p>
        </p:txBody>
      </p:sp>
      <p:grpSp>
        <p:nvGrpSpPr>
          <p:cNvPr id="29" name="Group 102"/>
          <p:cNvGrpSpPr>
            <a:grpSpLocks/>
          </p:cNvGrpSpPr>
          <p:nvPr/>
        </p:nvGrpSpPr>
        <p:grpSpPr bwMode="auto">
          <a:xfrm>
            <a:off x="1008063" y="15740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171700" y="15494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219200" y="28995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2038350" y="1549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905000" y="1549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305050" y="1549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771650" y="15494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438400" y="15494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238250" y="15494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104900" y="15494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1084263" y="33567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84263" y="34901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84263" y="37568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84263" y="38901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84263" y="40235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84263" y="41568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84263" y="42902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84263" y="4423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84263" y="36234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295400" y="4804569"/>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447800" y="4567039"/>
            <a:ext cx="2514600" cy="923330"/>
          </a:xfrm>
          <a:prstGeom prst="rect">
            <a:avLst/>
          </a:prstGeom>
          <a:noFill/>
        </p:spPr>
        <p:txBody>
          <a:bodyPr wrap="square" rtlCol="0">
            <a:spAutoFit/>
          </a:bodyPr>
          <a:lstStyle/>
          <a:p>
            <a:r>
              <a:rPr lang="en-US" dirty="0" smtClean="0"/>
              <a:t>(on-the-fly) </a:t>
            </a:r>
            <a:r>
              <a:rPr lang="en-US" dirty="0" err="1" smtClean="0"/>
              <a:t>deconvolution</a:t>
            </a:r>
            <a:r>
              <a:rPr lang="en-US" dirty="0"/>
              <a:t/>
            </a:r>
            <a:br>
              <a:rPr lang="en-US" dirty="0"/>
            </a:br>
            <a:r>
              <a:rPr lang="en-US" dirty="0" smtClean="0"/>
              <a:t>and sum projection</a:t>
            </a:r>
          </a:p>
        </p:txBody>
      </p:sp>
      <p:cxnSp>
        <p:nvCxnSpPr>
          <p:cNvPr id="103" name="Straight Connector 102"/>
          <p:cNvCxnSpPr/>
          <p:nvPr/>
        </p:nvCxnSpPr>
        <p:spPr>
          <a:xfrm>
            <a:off x="1066800" y="5642769"/>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971550" y="15494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838200" y="15494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504950" y="15494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371600" y="15494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638300" y="15494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91000" y="1549400"/>
            <a:ext cx="2438400" cy="23368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191000" y="3987800"/>
            <a:ext cx="2438400" cy="2336800"/>
          </a:xfrm>
          <a:prstGeom prst="rect">
            <a:avLst/>
          </a:prstGeom>
        </p:spPr>
      </p:pic>
      <p:sp>
        <p:nvSpPr>
          <p:cNvPr id="119" name="TextBox 13"/>
          <p:cNvSpPr txBox="1">
            <a:spLocks noChangeArrowheads="1"/>
          </p:cNvSpPr>
          <p:nvPr/>
        </p:nvSpPr>
        <p:spPr bwMode="auto">
          <a:xfrm>
            <a:off x="6781800" y="1676400"/>
            <a:ext cx="187792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Zeiss</a:t>
            </a:r>
          </a:p>
          <a:p>
            <a:pPr eaLnBrk="1" hangingPunct="1"/>
            <a:r>
              <a:rPr lang="en-US" altLang="en-US" sz="1800" dirty="0" err="1" smtClean="0"/>
              <a:t>CellDiscoverer</a:t>
            </a:r>
            <a:r>
              <a:rPr lang="en-US" altLang="en-US" sz="1800" dirty="0" smtClean="0"/>
              <a:t> </a:t>
            </a:r>
            <a:r>
              <a:rPr lang="en-US" altLang="en-US" sz="1800" dirty="0"/>
              <a:t>7</a:t>
            </a:r>
            <a:br>
              <a:rPr lang="en-US" altLang="en-US" sz="1800" dirty="0"/>
            </a:br>
            <a:endParaRPr lang="en-US" altLang="en-US" sz="1800" dirty="0" smtClean="0"/>
          </a:p>
          <a:p>
            <a:pPr eaLnBrk="1" hangingPunct="1"/>
            <a:endParaRPr lang="en-US" altLang="en-US" sz="1800" dirty="0"/>
          </a:p>
          <a:p>
            <a:pPr eaLnBrk="1" hangingPunct="1"/>
            <a:r>
              <a:rPr lang="en-US" altLang="en-US" sz="1800" dirty="0" err="1" smtClean="0"/>
              <a:t>Hela</a:t>
            </a:r>
            <a:r>
              <a:rPr lang="en-US" altLang="en-US" sz="1800" dirty="0" smtClean="0"/>
              <a:t> cell</a:t>
            </a:r>
          </a:p>
          <a:p>
            <a:pPr eaLnBrk="1" hangingPunct="1"/>
            <a:r>
              <a:rPr lang="en-US" altLang="en-US" sz="1800" dirty="0" smtClean="0"/>
              <a:t>Golgi-GFP</a:t>
            </a:r>
          </a:p>
          <a:p>
            <a:pPr eaLnBrk="1" hangingPunct="1"/>
            <a:r>
              <a:rPr lang="en-US" altLang="en-US" sz="1800" dirty="0" smtClean="0"/>
              <a:t>z-stack, </a:t>
            </a:r>
            <a:r>
              <a:rPr lang="en-US" altLang="en-US" sz="1800" dirty="0" err="1" smtClean="0"/>
              <a:t>dz</a:t>
            </a:r>
            <a:r>
              <a:rPr lang="en-US" altLang="en-US" sz="1800" dirty="0" smtClean="0"/>
              <a:t>=1um</a:t>
            </a:r>
          </a:p>
          <a:p>
            <a:pPr eaLnBrk="1" hangingPunct="1"/>
            <a:endParaRPr lang="en-US" altLang="en-US" sz="1800" dirty="0"/>
          </a:p>
          <a:p>
            <a:pPr eaLnBrk="1" hangingPunct="1"/>
            <a:endParaRPr lang="en-US" altLang="en-US" sz="1800" dirty="0" smtClean="0"/>
          </a:p>
          <a:p>
            <a:pPr eaLnBrk="1" hangingPunct="1"/>
            <a:r>
              <a:rPr lang="en-US" altLang="en-US" sz="1800" dirty="0" err="1" smtClean="0"/>
              <a:t>Deconvolution</a:t>
            </a:r>
            <a:endParaRPr lang="en-US" altLang="en-US" sz="1800" dirty="0" smtClean="0"/>
          </a:p>
          <a:p>
            <a:pPr eaLnBrk="1" hangingPunct="1"/>
            <a:r>
              <a:rPr lang="en-US" altLang="en-US" sz="1800" dirty="0" smtClean="0"/>
              <a:t>Inside </a:t>
            </a:r>
            <a:r>
              <a:rPr lang="en-US" altLang="en-US" sz="1800" dirty="0" smtClean="0">
                <a:solidFill>
                  <a:srgbClr val="3366FF"/>
                </a:solidFill>
              </a:rPr>
              <a:t>ZEN Blue </a:t>
            </a:r>
            <a:r>
              <a:rPr lang="en-US" altLang="en-US" sz="1800" dirty="0" smtClean="0"/>
              <a:t/>
            </a:r>
            <a:br>
              <a:rPr lang="en-US" altLang="en-US" sz="1800" dirty="0" smtClean="0"/>
            </a:br>
            <a:r>
              <a:rPr lang="en-US" altLang="en-US" sz="1800" dirty="0" smtClean="0"/>
              <a:t>acquisition</a:t>
            </a:r>
            <a:br>
              <a:rPr lang="en-US" altLang="en-US" sz="1800" dirty="0" smtClean="0"/>
            </a:br>
            <a:r>
              <a:rPr lang="en-US" altLang="en-US" sz="1800" dirty="0" smtClean="0"/>
              <a:t>software</a:t>
            </a:r>
          </a:p>
          <a:p>
            <a:pPr eaLnBrk="1" hangingPunct="1"/>
            <a:endParaRPr lang="en-US" altLang="en-US" sz="1800" dirty="0" smtClean="0"/>
          </a:p>
        </p:txBody>
      </p:sp>
    </p:spTree>
    <p:extLst>
      <p:ext uri="{BB962C8B-B14F-4D97-AF65-F5344CB8AC3E}">
        <p14:creationId xmlns:p14="http://schemas.microsoft.com/office/powerpoint/2010/main" val="25219506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533400" y="76200"/>
            <a:ext cx="8229600" cy="1143000"/>
          </a:xfrm>
        </p:spPr>
        <p:txBody>
          <a:bodyPr>
            <a:normAutofit/>
          </a:bodyPr>
          <a:lstStyle/>
          <a:p>
            <a:r>
              <a:rPr lang="en-US" altLang="en-US" sz="4000" dirty="0" smtClean="0">
                <a:ea typeface="ＭＳ Ｐゴシック" pitchFamily="34" charset="-128"/>
              </a:rPr>
              <a:t>Low NA </a:t>
            </a:r>
            <a:r>
              <a:rPr lang="en-US" altLang="en-US" sz="4000" dirty="0" err="1" smtClean="0">
                <a:ea typeface="ＭＳ Ｐゴシック" pitchFamily="34" charset="-128"/>
              </a:rPr>
              <a:t>widefield</a:t>
            </a:r>
            <a:r>
              <a:rPr lang="en-US" altLang="en-US" sz="4000" dirty="0" smtClean="0">
                <a:ea typeface="ＭＳ Ｐゴシック" pitchFamily="34" charset="-128"/>
              </a:rPr>
              <a:t> imaging </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546199" y="2329855"/>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199" y="3971330"/>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219200"/>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550961" y="1295400"/>
            <a:ext cx="25576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Hela</a:t>
            </a:r>
            <a:r>
              <a:rPr lang="en-US" altLang="en-US" sz="1800" dirty="0" smtClean="0"/>
              <a:t> cell, Golgi-GFP</a:t>
            </a:r>
          </a:p>
          <a:p>
            <a:pPr eaLnBrk="1" hangingPunct="1"/>
            <a:r>
              <a:rPr lang="en-US" altLang="en-US" sz="1800" dirty="0" smtClean="0"/>
              <a:t>z-stack, 1um steps</a:t>
            </a:r>
          </a:p>
          <a:p>
            <a:pPr eaLnBrk="1" hangingPunct="1"/>
            <a:r>
              <a:rPr lang="en-US" altLang="en-US" sz="1800" dirty="0" err="1" smtClean="0"/>
              <a:t>CellDiscoverer</a:t>
            </a:r>
            <a:r>
              <a:rPr lang="en-US" altLang="en-US" sz="1800" dirty="0" smtClean="0"/>
              <a:t> 7, Zeiss</a:t>
            </a:r>
            <a:endParaRPr lang="en-US" altLang="en-US" sz="1800" dirty="0"/>
          </a:p>
        </p:txBody>
      </p:sp>
      <p:sp>
        <p:nvSpPr>
          <p:cNvPr id="79885" name="TextBox 1"/>
          <p:cNvSpPr txBox="1">
            <a:spLocks noChangeArrowheads="1"/>
          </p:cNvSpPr>
          <p:nvPr/>
        </p:nvSpPr>
        <p:spPr bwMode="auto">
          <a:xfrm>
            <a:off x="4419600" y="5503267"/>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a:t>NA </a:t>
            </a:r>
            <a:r>
              <a:rPr lang="en-US" altLang="en-US" sz="1600" dirty="0" smtClean="0"/>
              <a:t>0.8</a:t>
            </a:r>
          </a:p>
          <a:p>
            <a:pPr algn="ctr" eaLnBrk="1" hangingPunct="1"/>
            <a:r>
              <a:rPr lang="en-US" altLang="en-US" sz="1600" dirty="0" smtClean="0"/>
              <a:t>80 </a:t>
            </a:r>
            <a:r>
              <a:rPr lang="en-US" altLang="en-US" sz="1600" dirty="0" err="1" smtClean="0"/>
              <a:t>ms</a:t>
            </a:r>
            <a:r>
              <a:rPr lang="en-US" altLang="en-US" sz="1600" dirty="0" smtClean="0"/>
              <a:t> </a:t>
            </a:r>
          </a:p>
          <a:p>
            <a:pPr algn="ctr" eaLnBrk="1" hangingPunct="1"/>
            <a:r>
              <a:rPr lang="en-US" altLang="en-US" sz="1600" dirty="0" smtClean="0"/>
              <a:t>30% light</a:t>
            </a:r>
            <a:endParaRPr lang="en-US" altLang="en-US" sz="1600" dirty="0"/>
          </a:p>
        </p:txBody>
      </p:sp>
      <p:sp>
        <p:nvSpPr>
          <p:cNvPr id="79886" name="TextBox 1"/>
          <p:cNvSpPr txBox="1">
            <a:spLocks noChangeArrowheads="1"/>
          </p:cNvSpPr>
          <p:nvPr/>
        </p:nvSpPr>
        <p:spPr bwMode="auto">
          <a:xfrm>
            <a:off x="6593659" y="5503267"/>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0.26</a:t>
            </a:r>
          </a:p>
          <a:p>
            <a:pPr algn="ctr" eaLnBrk="1" hangingPunct="1"/>
            <a:r>
              <a:rPr lang="en-US" altLang="en-US" sz="1600" dirty="0" smtClean="0"/>
              <a:t>380 </a:t>
            </a:r>
            <a:r>
              <a:rPr lang="en-US" altLang="en-US" sz="1600" dirty="0" err="1" smtClean="0"/>
              <a:t>ms</a:t>
            </a:r>
            <a:endParaRPr lang="en-US" altLang="en-US" sz="1600" dirty="0" smtClean="0"/>
          </a:p>
          <a:p>
            <a:pPr algn="ctr" eaLnBrk="1" hangingPunct="1"/>
            <a:r>
              <a:rPr lang="en-US" altLang="en-US" sz="1600" dirty="0" smtClean="0"/>
              <a:t>80% light</a:t>
            </a:r>
            <a:endParaRPr lang="en-US" altLang="en-US" sz="1600" dirty="0"/>
          </a:p>
        </p:txBody>
      </p:sp>
      <p:sp>
        <p:nvSpPr>
          <p:cNvPr id="79895" name="TextBox 1"/>
          <p:cNvSpPr txBox="1">
            <a:spLocks noChangeArrowheads="1"/>
          </p:cNvSpPr>
          <p:nvPr/>
        </p:nvSpPr>
        <p:spPr bwMode="auto">
          <a:xfrm>
            <a:off x="5460184" y="5503267"/>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0.35</a:t>
            </a:r>
          </a:p>
          <a:p>
            <a:pPr algn="ctr" eaLnBrk="1" hangingPunct="1"/>
            <a:r>
              <a:rPr lang="en-US" altLang="en-US" sz="1600" dirty="0" smtClean="0"/>
              <a:t>150 </a:t>
            </a:r>
            <a:r>
              <a:rPr lang="en-US" altLang="en-US" sz="1600" dirty="0" err="1" smtClean="0"/>
              <a:t>ms</a:t>
            </a:r>
            <a:endParaRPr lang="en-US" altLang="en-US" sz="1600" dirty="0" smtClean="0"/>
          </a:p>
          <a:p>
            <a:pPr algn="ctr" eaLnBrk="1" hangingPunct="1"/>
            <a:r>
              <a:rPr lang="en-US" altLang="en-US" sz="1600" dirty="0" smtClean="0"/>
              <a:t>40% light</a:t>
            </a:r>
            <a:endParaRPr lang="en-US" altLang="en-US" sz="1600" dirty="0"/>
          </a:p>
        </p:txBody>
      </p:sp>
      <p:grpSp>
        <p:nvGrpSpPr>
          <p:cNvPr id="4" name="Group 3"/>
          <p:cNvGrpSpPr/>
          <p:nvPr/>
        </p:nvGrpSpPr>
        <p:grpSpPr>
          <a:xfrm>
            <a:off x="9982200" y="2209800"/>
            <a:ext cx="4471254" cy="4262931"/>
            <a:chOff x="4925291" y="2318266"/>
            <a:chExt cx="3709254"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1" y="2318266"/>
              <a:ext cx="3709254"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3"/>
              <a:ext cx="0" cy="94271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695325" y="2057400"/>
            <a:ext cx="2809875" cy="1524000"/>
            <a:chOff x="695325" y="2590800"/>
            <a:chExt cx="2809875" cy="1524000"/>
          </a:xfrm>
        </p:grpSpPr>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sp>
        <p:nvSpPr>
          <p:cNvPr id="74" name="TextBox 137"/>
          <p:cNvSpPr txBox="1">
            <a:spLocks noChangeArrowheads="1"/>
          </p:cNvSpPr>
          <p:nvPr/>
        </p:nvSpPr>
        <p:spPr bwMode="auto">
          <a:xfrm>
            <a:off x="1295400" y="3733800"/>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143000" y="42672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524000" y="4419600"/>
            <a:ext cx="1365090" cy="369332"/>
          </a:xfrm>
          <a:prstGeom prst="rect">
            <a:avLst/>
          </a:prstGeom>
          <a:noFill/>
        </p:spPr>
        <p:txBody>
          <a:bodyPr wrap="none" rtlCol="0">
            <a:spAutoFit/>
          </a:bodyPr>
          <a:lstStyle/>
          <a:p>
            <a:r>
              <a:rPr lang="en-US" dirty="0" smtClean="0"/>
              <a:t>Single image</a:t>
            </a:r>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Content Placeholder 2"/>
          <p:cNvSpPr>
            <a:spLocks noGrp="1"/>
          </p:cNvSpPr>
          <p:nvPr>
            <p:ph idx="1"/>
          </p:nvPr>
        </p:nvSpPr>
        <p:spPr/>
        <p:txBody>
          <a:bodyPr/>
          <a:lstStyle/>
          <a:p>
            <a:r>
              <a:rPr lang="en-US" dirty="0" smtClean="0"/>
              <a:t>High-throughput screening microscopy is not about pretty 3-D pictures but about fast and manageable measurements.</a:t>
            </a:r>
          </a:p>
          <a:p>
            <a:r>
              <a:rPr lang="en-US" dirty="0" smtClean="0"/>
              <a:t>Typical: 100x Oil lens confocal z-stacks =</a:t>
            </a:r>
            <a:r>
              <a:rPr lang="en-US" smtClean="0"/>
              <a:t>&gt; Single </a:t>
            </a:r>
            <a:r>
              <a:rPr lang="en-US" dirty="0" smtClean="0"/>
              <a:t>plane 20x </a:t>
            </a:r>
            <a:r>
              <a:rPr lang="en-US" smtClean="0"/>
              <a:t>Air lens </a:t>
            </a:r>
            <a:endParaRPr lang="en-US" dirty="0"/>
          </a:p>
        </p:txBody>
      </p:sp>
    </p:spTree>
    <p:extLst>
      <p:ext uri="{BB962C8B-B14F-4D97-AF65-F5344CB8AC3E}">
        <p14:creationId xmlns:p14="http://schemas.microsoft.com/office/powerpoint/2010/main" val="21990058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514600" y="2133600"/>
            <a:ext cx="2012696" cy="895859"/>
          </a:xfrm>
          <a:prstGeom prst="rect">
            <a:avLst/>
          </a:prstGeom>
        </p:spPr>
      </p:pic>
      <p:sp>
        <p:nvSpPr>
          <p:cNvPr id="2" name="Title 1"/>
          <p:cNvSpPr>
            <a:spLocks noGrp="1"/>
          </p:cNvSpPr>
          <p:nvPr>
            <p:ph type="title"/>
          </p:nvPr>
        </p:nvSpPr>
        <p:spPr>
          <a:xfrm>
            <a:off x="685800" y="304800"/>
            <a:ext cx="3733800" cy="1143000"/>
          </a:xfrm>
        </p:spPr>
        <p:txBody>
          <a:bodyPr>
            <a:normAutofit/>
          </a:bodyPr>
          <a:lstStyle/>
          <a:p>
            <a:r>
              <a:rPr lang="en-US" dirty="0" smtClean="0"/>
              <a:t>Image analysis</a:t>
            </a:r>
            <a:endParaRPr lang="en-US" dirty="0"/>
          </a:p>
        </p:txBody>
      </p:sp>
      <p:pic>
        <p:nvPicPr>
          <p:cNvPr id="4" name="Picture 3"/>
          <p:cNvPicPr>
            <a:picLocks noChangeAspect="1"/>
          </p:cNvPicPr>
          <p:nvPr/>
        </p:nvPicPr>
        <p:blipFill>
          <a:blip r:embed="rId3"/>
          <a:stretch>
            <a:fillRect/>
          </a:stretch>
        </p:blipFill>
        <p:spPr>
          <a:xfrm>
            <a:off x="533400" y="1981200"/>
            <a:ext cx="2082800" cy="1498600"/>
          </a:xfrm>
          <a:prstGeom prst="rect">
            <a:avLst/>
          </a:prstGeom>
        </p:spPr>
      </p:pic>
      <p:sp>
        <p:nvSpPr>
          <p:cNvPr id="5" name="TextBox 4"/>
          <p:cNvSpPr txBox="1"/>
          <p:nvPr/>
        </p:nvSpPr>
        <p:spPr>
          <a:xfrm>
            <a:off x="533400" y="1611868"/>
            <a:ext cx="2305777" cy="369332"/>
          </a:xfrm>
          <a:prstGeom prst="rect">
            <a:avLst/>
          </a:prstGeom>
          <a:noFill/>
        </p:spPr>
        <p:txBody>
          <a:bodyPr wrap="none" rtlCol="0">
            <a:spAutoFit/>
          </a:bodyPr>
          <a:lstStyle/>
          <a:p>
            <a:r>
              <a:rPr lang="en-US" dirty="0" smtClean="0"/>
              <a:t>Linux Compute Cluster</a:t>
            </a:r>
          </a:p>
        </p:txBody>
      </p:sp>
      <p:sp>
        <p:nvSpPr>
          <p:cNvPr id="8" name="TextBox 7"/>
          <p:cNvSpPr txBox="1"/>
          <p:nvPr/>
        </p:nvSpPr>
        <p:spPr>
          <a:xfrm>
            <a:off x="304800" y="3657600"/>
            <a:ext cx="2929007" cy="1200329"/>
          </a:xfrm>
          <a:prstGeom prst="rect">
            <a:avLst/>
          </a:prstGeom>
          <a:noFill/>
        </p:spPr>
        <p:txBody>
          <a:bodyPr wrap="none" rtlCol="0">
            <a:spAutoFit/>
          </a:bodyPr>
          <a:lstStyle/>
          <a:p>
            <a:r>
              <a:rPr lang="en-US" dirty="0" smtClean="0"/>
              <a:t>20000 image sets </a:t>
            </a:r>
          </a:p>
          <a:p>
            <a:r>
              <a:rPr lang="en-US" dirty="0" smtClean="0"/>
              <a:t>=&gt; 1000 parallel jobs </a:t>
            </a:r>
          </a:p>
          <a:p>
            <a:pPr marL="285750" indent="-285750">
              <a:buFont typeface="Symbol" charset="0"/>
              <a:buChar char=""/>
            </a:pPr>
            <a:r>
              <a:rPr lang="en-US" dirty="0" smtClean="0"/>
              <a:t>20 image sets per job </a:t>
            </a:r>
          </a:p>
          <a:p>
            <a:pPr marL="285750" indent="-285750">
              <a:buFont typeface="Symbol" charset="0"/>
              <a:buChar char=""/>
            </a:pPr>
            <a:r>
              <a:rPr lang="en-US" b="1" dirty="0" smtClean="0"/>
              <a:t>40 min </a:t>
            </a:r>
            <a:r>
              <a:rPr lang="en-US" dirty="0" smtClean="0"/>
              <a:t>total analysis time</a:t>
            </a:r>
            <a:endParaRPr lang="en-US" dirty="0"/>
          </a:p>
        </p:txBody>
      </p:sp>
      <p:grpSp>
        <p:nvGrpSpPr>
          <p:cNvPr id="10" name="Group 9"/>
          <p:cNvGrpSpPr/>
          <p:nvPr/>
        </p:nvGrpSpPr>
        <p:grpSpPr>
          <a:xfrm>
            <a:off x="5334000" y="2057400"/>
            <a:ext cx="1193800" cy="1193800"/>
            <a:chOff x="6553200" y="2057400"/>
            <a:chExt cx="1193800" cy="1193800"/>
          </a:xfrm>
        </p:grpSpPr>
        <p:pic>
          <p:nvPicPr>
            <p:cNvPr id="16" name="Picture 15"/>
            <p:cNvPicPr>
              <a:picLocks noChangeAspect="1"/>
            </p:cNvPicPr>
            <p:nvPr/>
          </p:nvPicPr>
          <p:blipFill>
            <a:blip r:embed="rId4"/>
            <a:stretch>
              <a:fillRect/>
            </a:stretch>
          </p:blipFill>
          <p:spPr>
            <a:xfrm>
              <a:off x="6553200" y="2057400"/>
              <a:ext cx="1193800" cy="1193800"/>
            </a:xfrm>
            <a:prstGeom prst="rect">
              <a:avLst/>
            </a:prstGeom>
          </p:spPr>
        </p:pic>
        <p:pic>
          <p:nvPicPr>
            <p:cNvPr id="9" name="Picture 8"/>
            <p:cNvPicPr>
              <a:picLocks noChangeAspect="1"/>
            </p:cNvPicPr>
            <p:nvPr/>
          </p:nvPicPr>
          <p:blipFill>
            <a:blip r:embed="rId5"/>
            <a:stretch>
              <a:fillRect/>
            </a:stretch>
          </p:blipFill>
          <p:spPr>
            <a:xfrm>
              <a:off x="6934200" y="2410567"/>
              <a:ext cx="397387" cy="307975"/>
            </a:xfrm>
            <a:prstGeom prst="rect">
              <a:avLst/>
            </a:prstGeom>
          </p:spPr>
        </p:pic>
      </p:grpSp>
      <p:sp>
        <p:nvSpPr>
          <p:cNvPr id="15" name="Rectangle 14"/>
          <p:cNvSpPr/>
          <p:nvPr/>
        </p:nvSpPr>
        <p:spPr>
          <a:xfrm>
            <a:off x="4953605" y="457200"/>
            <a:ext cx="4190395" cy="1446550"/>
          </a:xfrm>
          <a:prstGeom prst="rect">
            <a:avLst/>
          </a:prstGeom>
        </p:spPr>
        <p:txBody>
          <a:bodyPr wrap="none">
            <a:spAutoFit/>
          </a:bodyPr>
          <a:lstStyle/>
          <a:p>
            <a:r>
              <a:rPr lang="en-US" sz="4400" dirty="0" smtClean="0">
                <a:latin typeface="+mj-lt"/>
              </a:rPr>
              <a:t>Visual inspection</a:t>
            </a:r>
            <a:br>
              <a:rPr lang="en-US" sz="4400" dirty="0" smtClean="0">
                <a:latin typeface="+mj-lt"/>
              </a:rPr>
            </a:br>
            <a:r>
              <a:rPr lang="en-US" sz="4400" dirty="0" smtClean="0">
                <a:latin typeface="+mj-lt"/>
              </a:rPr>
              <a:t>and Statistics</a:t>
            </a:r>
            <a:endParaRPr lang="en-US" sz="4400" dirty="0">
              <a:latin typeface="+mj-lt"/>
            </a:endParaRPr>
          </a:p>
        </p:txBody>
      </p:sp>
      <p:pic>
        <p:nvPicPr>
          <p:cNvPr id="17" name="Picture 16" descr="Screen Shot 2014-05-26 at 2.43.54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2133600"/>
            <a:ext cx="2438400" cy="1342395"/>
          </a:xfrm>
          <a:prstGeom prst="rect">
            <a:avLst/>
          </a:prstGeom>
        </p:spPr>
      </p:pic>
      <p:grpSp>
        <p:nvGrpSpPr>
          <p:cNvPr id="18" name="Group 17"/>
          <p:cNvGrpSpPr/>
          <p:nvPr/>
        </p:nvGrpSpPr>
        <p:grpSpPr>
          <a:xfrm>
            <a:off x="6553200" y="3581400"/>
            <a:ext cx="2492867" cy="1524000"/>
            <a:chOff x="395536" y="1287210"/>
            <a:chExt cx="8311094" cy="4833923"/>
          </a:xfrm>
        </p:grpSpPr>
        <p:pic>
          <p:nvPicPr>
            <p:cNvPr id="19" name="Picture 2"/>
            <p:cNvPicPr>
              <a:picLocks noChangeAspect="1" noChangeArrowheads="1"/>
            </p:cNvPicPr>
            <p:nvPr/>
          </p:nvPicPr>
          <p:blipFill rotWithShape="1">
            <a:blip r:embed="rId7" cstate="print"/>
            <a:srcRect t="8973"/>
            <a:stretch/>
          </p:blipFill>
          <p:spPr bwMode="auto">
            <a:xfrm>
              <a:off x="410999" y="1287210"/>
              <a:ext cx="8286750" cy="4803327"/>
            </a:xfrm>
            <a:prstGeom prst="rect">
              <a:avLst/>
            </a:prstGeom>
            <a:noFill/>
            <a:ln w="9525">
              <a:noFill/>
              <a:miter lim="800000"/>
              <a:headEnd/>
              <a:tailEnd/>
            </a:ln>
            <a:effectLst/>
          </p:spPr>
        </p:pic>
        <p:pic>
          <p:nvPicPr>
            <p:cNvPr id="20" name="Picture 26"/>
            <p:cNvPicPr>
              <a:picLocks noChangeAspect="1" noChangeArrowheads="1"/>
            </p:cNvPicPr>
            <p:nvPr/>
          </p:nvPicPr>
          <p:blipFill>
            <a:blip r:embed="rId8" cstate="print"/>
            <a:srcRect l="2500" t="10016" r="1666" b="7355"/>
            <a:stretch>
              <a:fillRect/>
            </a:stretch>
          </p:blipFill>
          <p:spPr bwMode="auto">
            <a:xfrm>
              <a:off x="395536" y="1351290"/>
              <a:ext cx="8311094" cy="4769843"/>
            </a:xfrm>
            <a:prstGeom prst="rect">
              <a:avLst/>
            </a:prstGeom>
            <a:noFill/>
            <a:ln w="9525">
              <a:noFill/>
              <a:miter lim="800000"/>
              <a:headEnd/>
              <a:tailEnd/>
            </a:ln>
          </p:spPr>
        </p:pic>
      </p:grpSp>
      <p:pic>
        <p:nvPicPr>
          <p:cNvPr id="21" name="Picture 20" descr="Scita_Dorsal_Ruffles_plate01_batch1_01--empty--empty--W0003--P009--T00000--Z000--actinOverlay.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14800" y="4876800"/>
            <a:ext cx="2133600" cy="1625600"/>
          </a:xfrm>
          <a:prstGeom prst="rect">
            <a:avLst/>
          </a:prstGeom>
        </p:spPr>
      </p:pic>
      <p:cxnSp>
        <p:nvCxnSpPr>
          <p:cNvPr id="22" name="Straight Arrow Connector 21"/>
          <p:cNvCxnSpPr/>
          <p:nvPr/>
        </p:nvCxnSpPr>
        <p:spPr>
          <a:xfrm flipH="1">
            <a:off x="5715000" y="4114800"/>
            <a:ext cx="114300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3600" y="4126468"/>
            <a:ext cx="410201" cy="369332"/>
          </a:xfrm>
          <a:prstGeom prst="rect">
            <a:avLst/>
          </a:prstGeom>
          <a:noFill/>
        </p:spPr>
        <p:txBody>
          <a:bodyPr wrap="none" rtlCol="0">
            <a:spAutoFit/>
          </a:bodyPr>
          <a:lstStyle/>
          <a:p>
            <a:r>
              <a:rPr lang="en-US" dirty="0" smtClean="0"/>
              <a:t>!!!</a:t>
            </a:r>
            <a:endParaRPr lang="en-US" dirty="0"/>
          </a:p>
        </p:txBody>
      </p:sp>
      <p:pic>
        <p:nvPicPr>
          <p:cNvPr id="25" name="Picture 24"/>
          <p:cNvPicPr>
            <a:picLocks noChangeAspect="1" noChangeArrowheads="1"/>
          </p:cNvPicPr>
          <p:nvPr/>
        </p:nvPicPr>
        <p:blipFill rotWithShape="1">
          <a:blip r:embed="rId10"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11"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12"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2185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Hit list of genes … and now?</a:t>
            </a:r>
            <a:endParaRPr lang="en-US" dirty="0"/>
          </a:p>
        </p:txBody>
      </p:sp>
      <p:sp>
        <p:nvSpPr>
          <p:cNvPr id="3" name="Content Placeholder 2"/>
          <p:cNvSpPr>
            <a:spLocks noGrp="1"/>
          </p:cNvSpPr>
          <p:nvPr>
            <p:ph idx="1"/>
          </p:nvPr>
        </p:nvSpPr>
        <p:spPr/>
        <p:txBody>
          <a:bodyPr/>
          <a:lstStyle/>
          <a:p>
            <a:r>
              <a:rPr lang="en-US" dirty="0" smtClean="0"/>
              <a:t>…</a:t>
            </a:r>
          </a:p>
          <a:p>
            <a:r>
              <a:rPr lang="en-US" dirty="0" smtClean="0"/>
              <a:t>“Secondary” screen</a:t>
            </a:r>
            <a:endParaRPr lang="en-US" dirty="0"/>
          </a:p>
        </p:txBody>
      </p:sp>
    </p:spTree>
    <p:extLst>
      <p:ext uri="{BB962C8B-B14F-4D97-AF65-F5344CB8AC3E}">
        <p14:creationId xmlns:p14="http://schemas.microsoft.com/office/powerpoint/2010/main" val="2219243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71" name="Text Box 11"/>
          <p:cNvSpPr txBox="1">
            <a:spLocks noChangeArrowheads="1"/>
          </p:cNvSpPr>
          <p:nvPr/>
        </p:nvSpPr>
        <p:spPr bwMode="auto">
          <a:xfrm>
            <a:off x="1219200" y="128826"/>
            <a:ext cx="6859984" cy="861774"/>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3000" dirty="0">
                <a:latin typeface="Calibri" panose="020F0502020204030204" pitchFamily="34" charset="0"/>
                <a:ea typeface="ＭＳ Ｐゴシック" pitchFamily="1" charset="-128"/>
              </a:rPr>
              <a:t>Advanced Light Microscopy Facility (ALMF</a:t>
            </a:r>
            <a:r>
              <a:rPr lang="en-US" sz="3000" dirty="0" smtClean="0">
                <a:latin typeface="Calibri" panose="020F0502020204030204" pitchFamily="34" charset="0"/>
                <a:ea typeface="ＭＳ Ｐゴシック" pitchFamily="1" charset="-128"/>
              </a:rPr>
              <a:t>)</a:t>
            </a:r>
            <a:br>
              <a:rPr lang="en-US" sz="3000" dirty="0" smtClean="0">
                <a:latin typeface="Calibri" panose="020F0502020204030204" pitchFamily="34" charset="0"/>
                <a:ea typeface="ＭＳ Ｐゴシック" pitchFamily="1" charset="-128"/>
              </a:rPr>
            </a:br>
            <a:r>
              <a:rPr lang="en-US" sz="2000" dirty="0" smtClean="0">
                <a:latin typeface="Calibri" panose="020F0502020204030204" pitchFamily="34" charset="0"/>
                <a:ea typeface="ＭＳ Ｐゴシック" pitchFamily="1" charset="-128"/>
              </a:rPr>
              <a:t>at EMBL Heidelberg, Germany</a:t>
            </a:r>
            <a:endParaRPr lang="en-US" sz="2000" dirty="0">
              <a:latin typeface="Calibri" panose="020F0502020204030204" pitchFamily="34" charset="0"/>
              <a:ea typeface="ＭＳ Ｐゴシック" pitchFamily="1" charset="-128"/>
            </a:endParaRPr>
          </a:p>
        </p:txBody>
      </p:sp>
      <p:sp>
        <p:nvSpPr>
          <p:cNvPr id="21" name="TextBox 20"/>
          <p:cNvSpPr txBox="1"/>
          <p:nvPr/>
        </p:nvSpPr>
        <p:spPr>
          <a:xfrm>
            <a:off x="5105400" y="1163598"/>
            <a:ext cx="3449086"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Advanced Light Microscopy Facility</a:t>
            </a:r>
          </a:p>
        </p:txBody>
      </p:sp>
      <p:sp>
        <p:nvSpPr>
          <p:cNvPr id="22" name="TextBox 21"/>
          <p:cNvSpPr txBox="1"/>
          <p:nvPr/>
        </p:nvSpPr>
        <p:spPr>
          <a:xfrm>
            <a:off x="537875" y="1143000"/>
            <a:ext cx="3043525"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High-</a:t>
            </a:r>
            <a:r>
              <a:rPr lang="en-US" dirty="0" smtClean="0">
                <a:solidFill>
                  <a:srgbClr val="000000"/>
                </a:solidFill>
                <a:latin typeface="Calibri" panose="020F0502020204030204" pitchFamily="34" charset="0"/>
                <a:ea typeface="ＭＳ Ｐゴシック" pitchFamily="1" charset="-128"/>
              </a:rPr>
              <a:t>Throughput </a:t>
            </a:r>
            <a:r>
              <a:rPr lang="en-US" dirty="0">
                <a:solidFill>
                  <a:srgbClr val="000000"/>
                </a:solidFill>
                <a:latin typeface="Calibri" panose="020F0502020204030204" pitchFamily="34" charset="0"/>
                <a:ea typeface="ＭＳ Ｐゴシック" pitchFamily="1" charset="-128"/>
              </a:rPr>
              <a:t>Microscopy</a:t>
            </a:r>
          </a:p>
        </p:txBody>
      </p:sp>
      <p:sp>
        <p:nvSpPr>
          <p:cNvPr id="26" name="Text Box 14"/>
          <p:cNvSpPr txBox="1">
            <a:spLocks noChangeArrowheads="1"/>
          </p:cNvSpPr>
          <p:nvPr/>
        </p:nvSpPr>
        <p:spPr bwMode="auto">
          <a:xfrm>
            <a:off x="3200400" y="4338652"/>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Rainer Pepperkok</a:t>
            </a:r>
          </a:p>
        </p:txBody>
      </p:sp>
      <p:grpSp>
        <p:nvGrpSpPr>
          <p:cNvPr id="30" name="Group 31"/>
          <p:cNvGrpSpPr>
            <a:grpSpLocks/>
          </p:cNvGrpSpPr>
          <p:nvPr/>
        </p:nvGrpSpPr>
        <p:grpSpPr bwMode="auto">
          <a:xfrm>
            <a:off x="1648272" y="3874824"/>
            <a:ext cx="2590800" cy="1666876"/>
            <a:chOff x="-1337" y="2848"/>
            <a:chExt cx="1632" cy="1050"/>
          </a:xfrm>
        </p:grpSpPr>
        <p:sp>
          <p:nvSpPr>
            <p:cNvPr id="31" name="Text Box 6"/>
            <p:cNvSpPr txBox="1">
              <a:spLocks noChangeArrowheads="1"/>
            </p:cNvSpPr>
            <p:nvPr/>
          </p:nvSpPr>
          <p:spPr bwMode="auto">
            <a:xfrm>
              <a:off x="-1337" y="3704"/>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Christian Tischer</a:t>
              </a:r>
            </a:p>
          </p:txBody>
        </p:sp>
        <p:pic>
          <p:nvPicPr>
            <p:cNvPr id="32" name="Picture 17" descr="CTischer"/>
            <p:cNvPicPr>
              <a:picLocks noChangeAspect="1" noChangeArrowheads="1"/>
            </p:cNvPicPr>
            <p:nvPr/>
          </p:nvPicPr>
          <p:blipFill>
            <a:blip r:embed="rId3" cstate="print"/>
            <a:srcRect/>
            <a:stretch>
              <a:fillRect/>
            </a:stretch>
          </p:blipFill>
          <p:spPr bwMode="auto">
            <a:xfrm>
              <a:off x="-885" y="2848"/>
              <a:ext cx="763" cy="862"/>
            </a:xfrm>
            <a:prstGeom prst="rect">
              <a:avLst/>
            </a:prstGeom>
            <a:noFill/>
          </p:spPr>
        </p:pic>
      </p:grpSp>
      <p:pic>
        <p:nvPicPr>
          <p:cNvPr id="33" name="Picture 25"/>
          <p:cNvPicPr>
            <a:picLocks noChangeAspect="1" noChangeArrowheads="1"/>
          </p:cNvPicPr>
          <p:nvPr/>
        </p:nvPicPr>
        <p:blipFill>
          <a:blip r:embed="rId4" cstate="print"/>
          <a:srcRect r="1828"/>
          <a:stretch>
            <a:fillRect/>
          </a:stretch>
        </p:blipFill>
        <p:spPr bwMode="auto">
          <a:xfrm>
            <a:off x="3886200" y="2898790"/>
            <a:ext cx="1252538" cy="1439862"/>
          </a:xfrm>
          <a:prstGeom prst="rect">
            <a:avLst/>
          </a:prstGeom>
          <a:noFill/>
          <a:ln w="9525">
            <a:noFill/>
            <a:miter lim="800000"/>
            <a:headEnd/>
            <a:tailEnd/>
          </a:ln>
          <a:effectLst/>
        </p:spPr>
      </p:pic>
      <p:grpSp>
        <p:nvGrpSpPr>
          <p:cNvPr id="34" name="Group 35"/>
          <p:cNvGrpSpPr>
            <a:grpSpLocks/>
          </p:cNvGrpSpPr>
          <p:nvPr/>
        </p:nvGrpSpPr>
        <p:grpSpPr bwMode="auto">
          <a:xfrm>
            <a:off x="1648272" y="1729573"/>
            <a:ext cx="2590800" cy="1665288"/>
            <a:chOff x="4195" y="1661"/>
            <a:chExt cx="1632" cy="1049"/>
          </a:xfrm>
        </p:grpSpPr>
        <p:sp>
          <p:nvSpPr>
            <p:cNvPr id="35" name="Text Box 24"/>
            <p:cNvSpPr txBox="1">
              <a:spLocks noChangeArrowheads="1"/>
            </p:cNvSpPr>
            <p:nvPr/>
          </p:nvSpPr>
          <p:spPr bwMode="auto">
            <a:xfrm>
              <a:off x="4195" y="2516"/>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Beate Neumann </a:t>
              </a:r>
            </a:p>
          </p:txBody>
        </p:sp>
        <p:pic>
          <p:nvPicPr>
            <p:cNvPr id="36" name="Picture 28" descr="neumann_beate_smaller_1"/>
            <p:cNvPicPr>
              <a:picLocks noChangeAspect="1" noChangeArrowheads="1"/>
            </p:cNvPicPr>
            <p:nvPr/>
          </p:nvPicPr>
          <p:blipFill>
            <a:blip r:embed="rId5" cstate="print"/>
            <a:srcRect/>
            <a:stretch>
              <a:fillRect/>
            </a:stretch>
          </p:blipFill>
          <p:spPr bwMode="auto">
            <a:xfrm>
              <a:off x="4604" y="1661"/>
              <a:ext cx="769" cy="862"/>
            </a:xfrm>
            <a:prstGeom prst="rect">
              <a:avLst/>
            </a:prstGeom>
            <a:noFill/>
          </p:spPr>
        </p:pic>
      </p:grpSp>
      <p:grpSp>
        <p:nvGrpSpPr>
          <p:cNvPr id="37" name="Group 30"/>
          <p:cNvGrpSpPr>
            <a:grpSpLocks/>
          </p:cNvGrpSpPr>
          <p:nvPr/>
        </p:nvGrpSpPr>
        <p:grpSpPr bwMode="auto">
          <a:xfrm>
            <a:off x="4919827" y="1774023"/>
            <a:ext cx="2590800" cy="1620838"/>
            <a:chOff x="158" y="2750"/>
            <a:chExt cx="1632" cy="1021"/>
          </a:xfrm>
        </p:grpSpPr>
        <p:sp>
          <p:nvSpPr>
            <p:cNvPr id="38" name="Text Box 5"/>
            <p:cNvSpPr txBox="1">
              <a:spLocks noChangeArrowheads="1"/>
            </p:cNvSpPr>
            <p:nvPr/>
          </p:nvSpPr>
          <p:spPr bwMode="auto">
            <a:xfrm>
              <a:off x="158" y="3577"/>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Stefan Terjung</a:t>
              </a:r>
            </a:p>
          </p:txBody>
        </p:sp>
        <p:pic>
          <p:nvPicPr>
            <p:cNvPr id="39" name="Picture 29" descr="terjung_stefan_poster-orig"/>
            <p:cNvPicPr>
              <a:picLocks noChangeAspect="1" noChangeArrowheads="1"/>
            </p:cNvPicPr>
            <p:nvPr/>
          </p:nvPicPr>
          <p:blipFill>
            <a:blip r:embed="rId6" cstate="print"/>
            <a:srcRect/>
            <a:stretch>
              <a:fillRect/>
            </a:stretch>
          </p:blipFill>
          <p:spPr bwMode="auto">
            <a:xfrm>
              <a:off x="583" y="2750"/>
              <a:ext cx="755" cy="853"/>
            </a:xfrm>
            <a:prstGeom prst="rect">
              <a:avLst/>
            </a:prstGeom>
            <a:noFill/>
          </p:spPr>
        </p:pic>
      </p:grpSp>
      <p:grpSp>
        <p:nvGrpSpPr>
          <p:cNvPr id="40" name="Group 24"/>
          <p:cNvGrpSpPr/>
          <p:nvPr/>
        </p:nvGrpSpPr>
        <p:grpSpPr>
          <a:xfrm>
            <a:off x="33772" y="3782333"/>
            <a:ext cx="2590800" cy="1759367"/>
            <a:chOff x="-243535" y="4014065"/>
            <a:chExt cx="2590800" cy="1759367"/>
          </a:xfrm>
        </p:grpSpPr>
        <p:pic>
          <p:nvPicPr>
            <p:cNvPr id="41" name="Picture 2" descr="W:\ALMF_poster\LAbday\old versions\VolkerHilsenstein_aug_11_0153.JPG"/>
            <p:cNvPicPr>
              <a:picLocks noChangeAspect="1" noChangeArrowheads="1"/>
            </p:cNvPicPr>
            <p:nvPr/>
          </p:nvPicPr>
          <p:blipFill>
            <a:blip r:embed="rId7" cstate="print"/>
            <a:srcRect l="6452" t="6516" r="6451" b="25672"/>
            <a:stretch>
              <a:fillRect/>
            </a:stretch>
          </p:blipFill>
          <p:spPr bwMode="auto">
            <a:xfrm>
              <a:off x="386535" y="4014065"/>
              <a:ext cx="1260140" cy="1474450"/>
            </a:xfrm>
            <a:prstGeom prst="rect">
              <a:avLst/>
            </a:prstGeom>
            <a:noFill/>
          </p:spPr>
        </p:pic>
        <p:sp>
          <p:nvSpPr>
            <p:cNvPr id="42" name="Text Box 19"/>
            <p:cNvSpPr txBox="1">
              <a:spLocks noChangeArrowheads="1"/>
            </p:cNvSpPr>
            <p:nvPr/>
          </p:nvSpPr>
          <p:spPr bwMode="auto">
            <a:xfrm>
              <a:off x="-243535" y="5465655"/>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Volker Hilsenstein </a:t>
              </a:r>
            </a:p>
          </p:txBody>
        </p:sp>
      </p:grpSp>
      <p:grpSp>
        <p:nvGrpSpPr>
          <p:cNvPr id="44" name="Group 43"/>
          <p:cNvGrpSpPr/>
          <p:nvPr/>
        </p:nvGrpSpPr>
        <p:grpSpPr>
          <a:xfrm>
            <a:off x="6691936" y="3927216"/>
            <a:ext cx="2375864" cy="1614484"/>
            <a:chOff x="3376116" y="3623806"/>
            <a:chExt cx="2590800" cy="1760540"/>
          </a:xfrm>
        </p:grpSpPr>
        <p:pic>
          <p:nvPicPr>
            <p:cNvPr id="45" name="Picture 2" descr="http://www-db.embl.de/EMBLPersonGroup-PersonPicture/GetPicture?ID=CP-6000639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617" y="3623806"/>
              <a:ext cx="1293706" cy="146063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p:cNvSpPr txBox="1">
              <a:spLocks noChangeArrowheads="1"/>
            </p:cNvSpPr>
            <p:nvPr/>
          </p:nvSpPr>
          <p:spPr bwMode="auto">
            <a:xfrm>
              <a:off x="3376116" y="5048726"/>
              <a:ext cx="2590800" cy="33562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Marko Lampe</a:t>
              </a:r>
            </a:p>
          </p:txBody>
        </p:sp>
      </p:grpSp>
      <p:sp>
        <p:nvSpPr>
          <p:cNvPr id="47" name="Rectangle 46"/>
          <p:cNvSpPr/>
          <p:nvPr/>
        </p:nvSpPr>
        <p:spPr>
          <a:xfrm>
            <a:off x="3888468" y="2529458"/>
            <a:ext cx="1303562"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Head of Facility</a:t>
            </a:r>
          </a:p>
        </p:txBody>
      </p:sp>
      <p:grpSp>
        <p:nvGrpSpPr>
          <p:cNvPr id="2" name="Group 1"/>
          <p:cNvGrpSpPr/>
          <p:nvPr/>
        </p:nvGrpSpPr>
        <p:grpSpPr>
          <a:xfrm>
            <a:off x="0" y="1783419"/>
            <a:ext cx="2590800" cy="1593154"/>
            <a:chOff x="256728" y="1767554"/>
            <a:chExt cx="2590800" cy="1593154"/>
          </a:xfrm>
        </p:grpSpPr>
        <p:pic>
          <p:nvPicPr>
            <p:cNvPr id="43" name="Picture 2" descr="http://www-db.embl.de/EMBLPersonGroup-PersonPicture/GetPicture?ID=CP-6001353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70" y="1767554"/>
              <a:ext cx="1158042" cy="1307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4"/>
            <p:cNvSpPr txBox="1">
              <a:spLocks noChangeArrowheads="1"/>
            </p:cNvSpPr>
            <p:nvPr/>
          </p:nvSpPr>
          <p:spPr bwMode="auto">
            <a:xfrm>
              <a:off x="256728" y="305273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Sabine </a:t>
              </a:r>
              <a:r>
                <a:rPr lang="en-US" sz="1400" dirty="0" err="1">
                  <a:solidFill>
                    <a:srgbClr val="000000"/>
                  </a:solidFill>
                  <a:latin typeface="Calibri" panose="020F0502020204030204" pitchFamily="34" charset="0"/>
                  <a:ea typeface="ＭＳ Ｐゴシック" pitchFamily="1" charset="-128"/>
                </a:rPr>
                <a:t>Reither</a:t>
              </a:r>
              <a:endParaRPr lang="en-US" sz="1400" dirty="0">
                <a:solidFill>
                  <a:srgbClr val="000000"/>
                </a:solidFill>
                <a:latin typeface="Calibri" panose="020F0502020204030204" pitchFamily="34" charset="0"/>
                <a:ea typeface="ＭＳ Ｐゴシック" pitchFamily="1" charset="-128"/>
              </a:endParaRPr>
            </a:p>
          </p:txBody>
        </p:sp>
      </p:grpSp>
      <p:grpSp>
        <p:nvGrpSpPr>
          <p:cNvPr id="4" name="Group 3"/>
          <p:cNvGrpSpPr/>
          <p:nvPr/>
        </p:nvGrpSpPr>
        <p:grpSpPr>
          <a:xfrm>
            <a:off x="6476999" y="1774023"/>
            <a:ext cx="2590801" cy="1631154"/>
            <a:chOff x="6733727" y="1472479"/>
            <a:chExt cx="2590801" cy="1631154"/>
          </a:xfrm>
        </p:grpSpPr>
        <p:sp>
          <p:nvSpPr>
            <p:cNvPr id="28" name="Text Box 3"/>
            <p:cNvSpPr txBox="1">
              <a:spLocks noChangeArrowheads="1"/>
            </p:cNvSpPr>
            <p:nvPr/>
          </p:nvSpPr>
          <p:spPr bwMode="auto">
            <a:xfrm>
              <a:off x="6733727" y="2795856"/>
              <a:ext cx="2590801"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Aliaksandr Halavatyi</a:t>
              </a:r>
            </a:p>
          </p:txBody>
        </p:sp>
        <p:pic>
          <p:nvPicPr>
            <p:cNvPr id="376834" name="Picture 2" descr="Aliaksandr Halavaty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546" y="1472479"/>
              <a:ext cx="1198393" cy="135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919827" y="3922420"/>
            <a:ext cx="2590800" cy="1619280"/>
            <a:chOff x="4645496" y="3835088"/>
            <a:chExt cx="2590800" cy="1619280"/>
          </a:xfrm>
        </p:grpSpPr>
        <p:pic>
          <p:nvPicPr>
            <p:cNvPr id="376836" name="Picture 4" descr="Tobias Ras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2082" y="3835088"/>
              <a:ext cx="1166564" cy="1317089"/>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4645496" y="514639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Tobias Rasse</a:t>
              </a:r>
            </a:p>
          </p:txBody>
        </p:sp>
      </p:grpSp>
      <p:sp>
        <p:nvSpPr>
          <p:cNvPr id="51" name="TextBox 50"/>
          <p:cNvSpPr txBox="1"/>
          <p:nvPr/>
        </p:nvSpPr>
        <p:spPr>
          <a:xfrm>
            <a:off x="1752600" y="5887998"/>
            <a:ext cx="7010400" cy="646331"/>
          </a:xfrm>
          <a:prstGeom prst="rect">
            <a:avLst/>
          </a:prstGeom>
          <a:noFill/>
        </p:spPr>
        <p:txBody>
          <a:bodyPr wrap="square" rtlCol="0">
            <a:spAutoFit/>
          </a:bodyPr>
          <a:lstStyle/>
          <a:p>
            <a:pPr marL="285750" indent="-285750">
              <a:buFont typeface="Arial"/>
              <a:buChar char="•"/>
            </a:pPr>
            <a:r>
              <a:rPr lang="en-US" dirty="0" smtClean="0"/>
              <a:t>Around 30 microscope systems</a:t>
            </a:r>
          </a:p>
          <a:p>
            <a:pPr marL="285750" indent="-285750">
              <a:buFont typeface="Arial"/>
              <a:buChar char="•"/>
            </a:pPr>
            <a:r>
              <a:rPr lang="en-US" dirty="0" smtClean="0"/>
              <a:t>Since 1998 serving EMBL scientists and international visitors</a:t>
            </a:r>
            <a:endParaRPr lang="en-US" dirty="0"/>
          </a:p>
        </p:txBody>
      </p:sp>
    </p:spTree>
    <p:extLst>
      <p:ext uri="{BB962C8B-B14F-4D97-AF65-F5344CB8AC3E}">
        <p14:creationId xmlns:p14="http://schemas.microsoft.com/office/powerpoint/2010/main" val="32323152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Screens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78314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8229600" cy="1143000"/>
          </a:xfrm>
        </p:spPr>
        <p:txBody>
          <a:bodyPr>
            <a:noAutofit/>
          </a:bodyPr>
          <a:lstStyle/>
          <a:p>
            <a:r>
              <a:rPr lang="en-US" sz="3200" dirty="0"/>
              <a:t>Intelligent Microscopy [Conrad et al.</a:t>
            </a:r>
            <a:r>
              <a:rPr lang="en-US" sz="3200" dirty="0" smtClean="0"/>
              <a:t>]</a:t>
            </a:r>
            <a:r>
              <a:rPr lang="en-US" sz="3200" dirty="0"/>
              <a:t/>
            </a:r>
            <a:br>
              <a:rPr lang="en-US" sz="3200" dirty="0"/>
            </a:br>
            <a:r>
              <a:rPr lang="en-US" sz="3200" dirty="0"/>
              <a:t>Adaptive </a:t>
            </a:r>
            <a:r>
              <a:rPr lang="en-US" sz="3200" dirty="0" smtClean="0"/>
              <a:t>Feedback Microscopy [Tischer et al.]</a:t>
            </a:r>
            <a:r>
              <a:rPr lang="en-US" sz="3200" dirty="0"/>
              <a:t/>
            </a:r>
            <a:br>
              <a:rPr lang="en-US" sz="3200" dirty="0"/>
            </a:br>
            <a:r>
              <a:rPr lang="en-US" sz="3200" dirty="0"/>
              <a:t>Smart Microscopy [</a:t>
            </a:r>
            <a:r>
              <a:rPr lang="en-US" sz="3200" dirty="0" err="1"/>
              <a:t>Huisken</a:t>
            </a:r>
            <a:r>
              <a:rPr lang="en-US" sz="3200" dirty="0"/>
              <a:t> et al.</a:t>
            </a:r>
            <a:r>
              <a:rPr lang="en-US" sz="3200" dirty="0" smtClean="0"/>
              <a:t>]</a:t>
            </a:r>
            <a:br>
              <a:rPr lang="en-US" sz="3200" dirty="0" smtClean="0"/>
            </a:br>
            <a:r>
              <a:rPr lang="en-US" sz="3200" dirty="0" smtClean="0"/>
              <a:t>Open </a:t>
            </a:r>
            <a:r>
              <a:rPr lang="en-US" sz="3200" dirty="0"/>
              <a:t>Application Development (OAD) [Zeiss]</a:t>
            </a:r>
            <a:br>
              <a:rPr lang="en-US" sz="3200" dirty="0"/>
            </a:br>
            <a:r>
              <a:rPr lang="en-US" sz="3200" dirty="0"/>
              <a:t/>
            </a:r>
            <a:br>
              <a:rPr lang="en-US" sz="3200" dirty="0"/>
            </a:br>
            <a:r>
              <a:rPr lang="en-US" sz="3200" dirty="0" smtClean="0"/>
              <a:t> </a:t>
            </a:r>
            <a:endParaRPr lang="en-US" sz="3200" dirty="0"/>
          </a:p>
        </p:txBody>
      </p:sp>
      <p:sp>
        <p:nvSpPr>
          <p:cNvPr id="11" name="TextBox 10"/>
          <p:cNvSpPr txBox="1"/>
          <p:nvPr/>
        </p:nvSpPr>
        <p:spPr>
          <a:xfrm>
            <a:off x="9372600" y="2819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276600" y="2819400"/>
            <a:ext cx="2438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29200" y="41148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779661" y="3618131"/>
            <a:ext cx="496939" cy="1062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81200" y="2286000"/>
            <a:ext cx="1168400" cy="1168400"/>
          </a:xfrm>
          <a:prstGeom prst="rect">
            <a:avLst/>
          </a:prstGeom>
        </p:spPr>
      </p:pic>
      <p:pic>
        <p:nvPicPr>
          <p:cNvPr id="28" name="Picture 27"/>
          <p:cNvPicPr>
            <a:picLocks noChangeAspect="1"/>
          </p:cNvPicPr>
          <p:nvPr/>
        </p:nvPicPr>
        <p:blipFill>
          <a:blip r:embed="rId4"/>
          <a:stretch>
            <a:fillRect/>
          </a:stretch>
        </p:blipFill>
        <p:spPr>
          <a:xfrm>
            <a:off x="3276600" y="4800600"/>
            <a:ext cx="1625600" cy="1625600"/>
          </a:xfrm>
          <a:prstGeom prst="rect">
            <a:avLst/>
          </a:prstGeom>
        </p:spPr>
      </p:pic>
      <p:pic>
        <p:nvPicPr>
          <p:cNvPr id="10" name="Picture 9"/>
          <p:cNvPicPr>
            <a:picLocks noChangeAspect="1"/>
          </p:cNvPicPr>
          <p:nvPr/>
        </p:nvPicPr>
        <p:blipFill>
          <a:blip r:embed="rId5"/>
          <a:stretch>
            <a:fillRect/>
          </a:stretch>
        </p:blipFill>
        <p:spPr>
          <a:xfrm>
            <a:off x="5791200" y="3124200"/>
            <a:ext cx="1016000" cy="1016000"/>
          </a:xfrm>
          <a:prstGeom prst="rect">
            <a:avLst/>
          </a:prstGeom>
        </p:spPr>
      </p:pic>
      <p:sp>
        <p:nvSpPr>
          <p:cNvPr id="3" name="TextBox 2"/>
          <p:cNvSpPr txBox="1"/>
          <p:nvPr/>
        </p:nvSpPr>
        <p:spPr>
          <a:xfrm>
            <a:off x="1676400" y="3810000"/>
            <a:ext cx="1267595" cy="923330"/>
          </a:xfrm>
          <a:prstGeom prst="rect">
            <a:avLst/>
          </a:prstGeom>
          <a:noFill/>
        </p:spPr>
        <p:txBody>
          <a:bodyPr wrap="none" rtlCol="0">
            <a:spAutoFit/>
          </a:bodyPr>
          <a:lstStyle/>
          <a:p>
            <a:r>
              <a:rPr lang="en-US" dirty="0" smtClean="0"/>
              <a:t>Sent new</a:t>
            </a:r>
            <a:br>
              <a:rPr lang="en-US" dirty="0" smtClean="0"/>
            </a:br>
            <a:r>
              <a:rPr lang="en-US" dirty="0" smtClean="0"/>
              <a:t>microscope</a:t>
            </a:r>
            <a:br>
              <a:rPr lang="en-US" dirty="0" smtClean="0"/>
            </a:br>
            <a:r>
              <a:rPr lang="en-US" dirty="0" smtClean="0"/>
              <a:t>settings</a:t>
            </a:r>
            <a:endParaRPr lang="en-US" dirty="0"/>
          </a:p>
        </p:txBody>
      </p:sp>
      <p:sp>
        <p:nvSpPr>
          <p:cNvPr id="12" name="TextBox 11"/>
          <p:cNvSpPr txBox="1"/>
          <p:nvPr/>
        </p:nvSpPr>
        <p:spPr>
          <a:xfrm>
            <a:off x="4953000" y="5029200"/>
            <a:ext cx="2044149" cy="923330"/>
          </a:xfrm>
          <a:prstGeom prst="rect">
            <a:avLst/>
          </a:prstGeom>
          <a:noFill/>
        </p:spPr>
        <p:txBody>
          <a:bodyPr wrap="none" rtlCol="0">
            <a:spAutoFit/>
          </a:bodyPr>
          <a:lstStyle/>
          <a:p>
            <a:r>
              <a:rPr lang="en-US" dirty="0" smtClean="0"/>
              <a:t>Analyze data to </a:t>
            </a:r>
            <a:br>
              <a:rPr lang="en-US" dirty="0" smtClean="0"/>
            </a:br>
            <a:r>
              <a:rPr lang="en-US" dirty="0" smtClean="0"/>
              <a:t>derive adapted</a:t>
            </a:r>
            <a:br>
              <a:rPr lang="en-US" dirty="0" smtClean="0"/>
            </a:br>
            <a:r>
              <a:rPr lang="en-US" dirty="0" smtClean="0"/>
              <a:t>microscope settings</a:t>
            </a:r>
            <a:endParaRPr lang="en-US" dirty="0"/>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705599" y="4724400"/>
            <a:ext cx="1219201" cy="121920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514600" y="1905000"/>
            <a:ext cx="3518912" cy="707886"/>
          </a:xfrm>
          <a:prstGeom prst="rect">
            <a:avLst/>
          </a:prstGeom>
          <a:noFill/>
        </p:spPr>
        <p:txBody>
          <a:bodyPr wrap="none" rtlCol="0">
            <a:spAutoFit/>
          </a:bodyPr>
          <a:lstStyle/>
          <a:p>
            <a:pPr marL="285750" indent="-285750">
              <a:buFont typeface="Arial"/>
              <a:buChar char="•"/>
            </a:pPr>
            <a:r>
              <a:rPr lang="en-US" sz="2000" dirty="0" smtClean="0"/>
              <a:t>Move to pre-defined position</a:t>
            </a:r>
            <a:endParaRPr lang="en-US" sz="2000" dirty="0"/>
          </a:p>
          <a:p>
            <a:pPr marL="285750" indent="-285750">
              <a:buFont typeface="Arial"/>
              <a:buChar char="•"/>
            </a:pPr>
            <a:r>
              <a:rPr lang="en-US" sz="2000" dirty="0" smtClean="0"/>
              <a:t>Acquire low-res image</a:t>
            </a:r>
          </a:p>
        </p:txBody>
      </p:sp>
      <p:cxnSp>
        <p:nvCxnSpPr>
          <p:cNvPr id="8" name="Straight Arrow Connector 7"/>
          <p:cNvCxnSpPr>
            <a:stCxn id="22" idx="3"/>
            <a:endCxn id="3" idx="1"/>
          </p:cNvCxnSpPr>
          <p:nvPr/>
        </p:nvCxnSpPr>
        <p:spPr>
          <a:xfrm>
            <a:off x="4368800" y="3022600"/>
            <a:ext cx="15748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261100" y="3378200"/>
            <a:ext cx="0" cy="1319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flipV="1">
            <a:off x="4368800" y="5003800"/>
            <a:ext cx="1574800" cy="11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6709047" y="2667000"/>
            <a:ext cx="1219201" cy="1219200"/>
          </a:xfrm>
          <a:prstGeom prst="rect">
            <a:avLst/>
          </a:prstGeom>
          <a:noFill/>
          <a:ln w="9525">
            <a:noFill/>
            <a:miter lim="800000"/>
            <a:headEnd/>
            <a:tailEnd/>
          </a:ln>
        </p:spPr>
      </p:pic>
      <p:cxnSp>
        <p:nvCxnSpPr>
          <p:cNvPr id="16" name="Straight Arrow Connector 15"/>
          <p:cNvCxnSpPr/>
          <p:nvPr/>
        </p:nvCxnSpPr>
        <p:spPr bwMode="auto">
          <a:xfrm flipH="1" flipV="1">
            <a:off x="7086600" y="4953000"/>
            <a:ext cx="228600" cy="152400"/>
          </a:xfrm>
          <a:prstGeom prst="straightConnector1">
            <a:avLst/>
          </a:prstGeom>
          <a:solidFill>
            <a:schemeClr val="accent1"/>
          </a:solidFill>
          <a:ln w="12700" cap="flat" cmpd="sng" algn="ctr">
            <a:solidFill>
              <a:schemeClr val="bg1"/>
            </a:solidFill>
            <a:prstDash val="solid"/>
            <a:round/>
            <a:headEnd type="none" w="med" len="med"/>
            <a:tailEnd type="arrow"/>
          </a:ln>
          <a:effectLst/>
        </p:spPr>
      </p:cxnSp>
      <p:sp>
        <p:nvSpPr>
          <p:cNvPr id="30" name="TextBox 29"/>
          <p:cNvSpPr txBox="1"/>
          <p:nvPr/>
        </p:nvSpPr>
        <p:spPr>
          <a:xfrm>
            <a:off x="7162800" y="5055513"/>
            <a:ext cx="543332" cy="430887"/>
          </a:xfrm>
          <a:prstGeom prst="rect">
            <a:avLst/>
          </a:prstGeom>
          <a:noFill/>
        </p:spPr>
        <p:txBody>
          <a:bodyPr wrap="none" rtlCol="0">
            <a:spAutoFit/>
          </a:bodyPr>
          <a:lstStyle/>
          <a:p>
            <a:r>
              <a:rPr lang="en-US" sz="1100" dirty="0">
                <a:solidFill>
                  <a:schemeClr val="bg1"/>
                </a:solidFill>
              </a:rPr>
              <a:t>x</a:t>
            </a:r>
            <a:r>
              <a:rPr lang="en-US" sz="1100" dirty="0" smtClean="0">
                <a:solidFill>
                  <a:schemeClr val="bg1"/>
                </a:solidFill>
              </a:rPr>
              <a:t>=150</a:t>
            </a:r>
            <a:br>
              <a:rPr lang="en-US" sz="1100" dirty="0" smtClean="0">
                <a:solidFill>
                  <a:schemeClr val="bg1"/>
                </a:solidFill>
              </a:rPr>
            </a:br>
            <a:r>
              <a:rPr lang="en-US" sz="1100" dirty="0" smtClean="0">
                <a:solidFill>
                  <a:schemeClr val="bg1"/>
                </a:solidFill>
              </a:rPr>
              <a:t>y=80</a:t>
            </a:r>
            <a:endParaRPr lang="en-US" sz="1100" dirty="0">
              <a:solidFill>
                <a:schemeClr val="bg1"/>
              </a:solidFill>
            </a:endParaRPr>
          </a:p>
        </p:txBody>
      </p:sp>
      <p:sp>
        <p:nvSpPr>
          <p:cNvPr id="33" name="TextBox 32"/>
          <p:cNvSpPr txBox="1"/>
          <p:nvPr/>
        </p:nvSpPr>
        <p:spPr>
          <a:xfrm>
            <a:off x="2712025" y="5449669"/>
            <a:ext cx="3172663" cy="707886"/>
          </a:xfrm>
          <a:prstGeom prst="rect">
            <a:avLst/>
          </a:prstGeom>
          <a:noFill/>
        </p:spPr>
        <p:txBody>
          <a:bodyPr wrap="none" rtlCol="0">
            <a:spAutoFit/>
          </a:bodyPr>
          <a:lstStyle/>
          <a:p>
            <a:pPr marL="285750" indent="-285750">
              <a:buFont typeface="Arial"/>
              <a:buChar char="•"/>
            </a:pPr>
            <a:r>
              <a:rPr lang="en-US" sz="2000" dirty="0" smtClean="0"/>
              <a:t>Zoom in on target object</a:t>
            </a:r>
          </a:p>
          <a:p>
            <a:pPr marL="285750" indent="-285750">
              <a:buFont typeface="Arial"/>
              <a:buChar char="•"/>
            </a:pPr>
            <a:r>
              <a:rPr lang="en-US" sz="2000" dirty="0" smtClean="0"/>
              <a:t>Acquire high-content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581400"/>
            <a:ext cx="1512168" cy="1512168"/>
          </a:xfrm>
          <a:prstGeom prst="rect">
            <a:avLst/>
          </a:prstGeom>
        </p:spPr>
      </p:pic>
      <p:sp>
        <p:nvSpPr>
          <p:cNvPr id="38" name="TextBox 37"/>
          <p:cNvSpPr txBox="1"/>
          <p:nvPr/>
        </p:nvSpPr>
        <p:spPr>
          <a:xfrm>
            <a:off x="4987495" y="4552890"/>
            <a:ext cx="533820" cy="400110"/>
          </a:xfrm>
          <a:prstGeom prst="rect">
            <a:avLst/>
          </a:prstGeom>
          <a:noFill/>
        </p:spPr>
        <p:txBody>
          <a:bodyPr wrap="none" rtlCol="0">
            <a:spAutoFit/>
          </a:bodyPr>
          <a:lstStyle/>
          <a:p>
            <a:r>
              <a:rPr lang="en-US" sz="2000" dirty="0" smtClean="0"/>
              <a:t>x, y</a:t>
            </a:r>
            <a:endParaRPr lang="en-US" sz="2000" dirty="0"/>
          </a:p>
        </p:txBody>
      </p:sp>
      <p:cxnSp>
        <p:nvCxnSpPr>
          <p:cNvPr id="39" name="Straight Arrow Connector 38"/>
          <p:cNvCxnSpPr>
            <a:stCxn id="23" idx="1"/>
            <a:endCxn id="27" idx="3"/>
          </p:cNvCxnSpPr>
          <p:nvPr/>
        </p:nvCxnSpPr>
        <p:spPr>
          <a:xfrm flipH="1" flipV="1">
            <a:off x="3149600" y="4737100"/>
            <a:ext cx="5080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697516"/>
            <a:ext cx="635000" cy="635000"/>
          </a:xfrm>
          <a:prstGeom prst="rect">
            <a:avLst/>
          </a:prstGeom>
        </p:spPr>
      </p:pic>
      <p:pic>
        <p:nvPicPr>
          <p:cNvPr id="3" name="Picture 2"/>
          <p:cNvPicPr>
            <a:picLocks noChangeAspect="1"/>
          </p:cNvPicPr>
          <p:nvPr/>
        </p:nvPicPr>
        <p:blipFill>
          <a:blip r:embed="rId8"/>
          <a:stretch>
            <a:fillRect/>
          </a:stretch>
        </p:blipFill>
        <p:spPr>
          <a:xfrm>
            <a:off x="5943600" y="2743200"/>
            <a:ext cx="635000" cy="635000"/>
          </a:xfrm>
          <a:prstGeom prst="rect">
            <a:avLst/>
          </a:prstGeom>
        </p:spPr>
      </p:pic>
      <p:pic>
        <p:nvPicPr>
          <p:cNvPr id="27" name="Picture 26"/>
          <p:cNvPicPr>
            <a:picLocks noChangeAspect="1"/>
          </p:cNvPicPr>
          <p:nvPr/>
        </p:nvPicPr>
        <p:blipFill>
          <a:blip r:embed="rId8"/>
          <a:stretch>
            <a:fillRect/>
          </a:stretch>
        </p:blipFill>
        <p:spPr>
          <a:xfrm>
            <a:off x="2514600" y="4419600"/>
            <a:ext cx="635000" cy="635000"/>
          </a:xfrm>
          <a:prstGeom prst="rect">
            <a:avLst/>
          </a:prstGeom>
        </p:spPr>
      </p:pic>
      <p:sp>
        <p:nvSpPr>
          <p:cNvPr id="25" name="TextBox 24"/>
          <p:cNvSpPr txBox="1"/>
          <p:nvPr/>
        </p:nvSpPr>
        <p:spPr>
          <a:xfrm>
            <a:off x="6629400" y="1981200"/>
            <a:ext cx="1595309" cy="707886"/>
          </a:xfrm>
          <a:prstGeom prst="rect">
            <a:avLst/>
          </a:prstGeom>
          <a:noFill/>
        </p:spPr>
        <p:txBody>
          <a:bodyPr wrap="none" rtlCol="0">
            <a:spAutoFit/>
          </a:bodyPr>
          <a:lstStyle/>
          <a:p>
            <a:r>
              <a:rPr lang="en-US" sz="2000" dirty="0" smtClean="0"/>
              <a:t>H2B-mCherry</a:t>
            </a:r>
          </a:p>
          <a:p>
            <a:r>
              <a:rPr lang="en-US" sz="2000" dirty="0" smtClean="0"/>
              <a:t>Single plane</a:t>
            </a:r>
            <a:endParaRPr lang="en-US" sz="2000" dirty="0"/>
          </a:p>
        </p:txBody>
      </p:sp>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2895600" y="3962400"/>
            <a:ext cx="542234"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694635" y="381000"/>
            <a:ext cx="1168400" cy="1168400"/>
          </a:xfrm>
          <a:prstGeom prst="rect">
            <a:avLst/>
          </a:prstGeom>
        </p:spPr>
      </p:pic>
      <p:pic>
        <p:nvPicPr>
          <p:cNvPr id="28" name="Picture 27"/>
          <p:cNvPicPr>
            <a:picLocks noChangeAspect="1"/>
          </p:cNvPicPr>
          <p:nvPr/>
        </p:nvPicPr>
        <p:blipFill>
          <a:blip r:embed="rId4"/>
          <a:stretch>
            <a:fillRect/>
          </a:stretch>
        </p:blipFill>
        <p:spPr>
          <a:xfrm>
            <a:off x="1380435" y="4038600"/>
            <a:ext cx="1397000" cy="1397000"/>
          </a:xfrm>
          <a:prstGeom prst="rect">
            <a:avLst/>
          </a:prstGeom>
        </p:spPr>
      </p:pic>
      <p:pic>
        <p:nvPicPr>
          <p:cNvPr id="10" name="Picture 9"/>
          <p:cNvPicPr>
            <a:picLocks noChangeAspect="1"/>
          </p:cNvPicPr>
          <p:nvPr/>
        </p:nvPicPr>
        <p:blipFill>
          <a:blip r:embed="rId5"/>
          <a:stretch>
            <a:fillRect/>
          </a:stretch>
        </p:blipFill>
        <p:spPr>
          <a:xfrm>
            <a:off x="3276600" y="2514600"/>
            <a:ext cx="1244600" cy="1244600"/>
          </a:xfrm>
          <a:prstGeom prst="rect">
            <a:avLst/>
          </a:prstGeom>
        </p:spPr>
      </p:pic>
      <p:sp>
        <p:nvSpPr>
          <p:cNvPr id="14" name="TextBox 13"/>
          <p:cNvSpPr txBox="1"/>
          <p:nvPr/>
        </p:nvSpPr>
        <p:spPr>
          <a:xfrm>
            <a:off x="1913835" y="355937"/>
            <a:ext cx="4386162" cy="1015663"/>
          </a:xfrm>
          <a:prstGeom prst="rect">
            <a:avLst/>
          </a:prstGeom>
          <a:noFill/>
        </p:spPr>
        <p:txBody>
          <a:bodyPr wrap="none" rtlCol="0">
            <a:spAutoFit/>
          </a:bodyPr>
          <a:lstStyle/>
          <a:p>
            <a:r>
              <a:rPr lang="en-US" sz="2000" dirty="0" smtClean="0"/>
              <a:t>Zeiss AIM (LSM 510) (1)</a:t>
            </a:r>
          </a:p>
          <a:p>
            <a:r>
              <a:rPr lang="en-US" sz="2000" dirty="0" smtClean="0"/>
              <a:t>Zeiss ZEN Black (e.g., LSM 780, LSM 880)</a:t>
            </a:r>
          </a:p>
          <a:p>
            <a:r>
              <a:rPr lang="en-US" sz="2000" b="1" dirty="0" smtClean="0"/>
              <a:t>Visual </a:t>
            </a:r>
            <a:r>
              <a:rPr lang="en-US" sz="2000" b="1" dirty="0"/>
              <a:t>Basic </a:t>
            </a:r>
            <a:r>
              <a:rPr lang="en-US" sz="2000" b="1" dirty="0" smtClean="0"/>
              <a:t>Programming Interface</a:t>
            </a:r>
            <a:endParaRPr lang="en-US" sz="2000" b="1" dirty="0"/>
          </a:p>
        </p:txBody>
      </p:sp>
      <p:sp>
        <p:nvSpPr>
          <p:cNvPr id="15" name="Rectangle 14"/>
          <p:cNvSpPr/>
          <p:nvPr/>
        </p:nvSpPr>
        <p:spPr>
          <a:xfrm>
            <a:off x="304800" y="6172200"/>
            <a:ext cx="8305800" cy="584776"/>
          </a:xfrm>
          <a:prstGeom prst="rect">
            <a:avLst/>
          </a:prstGeom>
        </p:spPr>
        <p:txBody>
          <a:bodyPr wrap="square">
            <a:spAutoFit/>
          </a:bodyPr>
          <a:lstStyle/>
          <a:p>
            <a:r>
              <a:rPr lang="en-US" sz="1600" dirty="0" smtClean="0"/>
              <a:t>(1) </a:t>
            </a:r>
            <a:r>
              <a:rPr lang="en-US" sz="1600" dirty="0" err="1" smtClean="0"/>
              <a:t>Rabut</a:t>
            </a:r>
            <a:r>
              <a:rPr lang="en-US" sz="1600" dirty="0" smtClean="0"/>
              <a:t> </a:t>
            </a:r>
            <a:r>
              <a:rPr lang="en-US" sz="1600" dirty="0"/>
              <a:t>and </a:t>
            </a:r>
            <a:r>
              <a:rPr lang="en-US" sz="1600" dirty="0" err="1"/>
              <a:t>Ellenberg</a:t>
            </a:r>
            <a:r>
              <a:rPr lang="en-US" sz="1600" dirty="0"/>
              <a:t>, Automatic real-time three-dimensional cell tracking by fluorescence </a:t>
            </a:r>
            <a:r>
              <a:rPr lang="en-US" sz="1600" dirty="0" smtClean="0"/>
              <a:t>microscopy. J</a:t>
            </a:r>
            <a:r>
              <a:rPr lang="en-US" sz="1600" dirty="0"/>
              <a:t>. Microscopy, </a:t>
            </a:r>
            <a:r>
              <a:rPr lang="en-US" sz="1600" dirty="0" smtClean="0"/>
              <a:t>2004</a:t>
            </a:r>
            <a:endParaRPr lang="en-US" sz="1600"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3657600" y="1600200"/>
            <a:ext cx="3048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209800" y="1524000"/>
            <a:ext cx="609600" cy="22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30703" y="4267200"/>
            <a:ext cx="1968107" cy="830997"/>
          </a:xfrm>
          <a:prstGeom prst="rect">
            <a:avLst/>
          </a:prstGeom>
          <a:noFill/>
        </p:spPr>
        <p:txBody>
          <a:bodyPr wrap="non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20" name="Picture 19"/>
          <p:cNvPicPr>
            <a:picLocks noChangeAspect="1"/>
          </p:cNvPicPr>
          <p:nvPr/>
        </p:nvPicPr>
        <p:blipFill>
          <a:blip r:embed="rId9"/>
          <a:stretch>
            <a:fillRect/>
          </a:stretch>
        </p:blipFill>
        <p:spPr>
          <a:xfrm>
            <a:off x="5181600" y="1447800"/>
            <a:ext cx="3657600" cy="4002066"/>
          </a:xfrm>
          <a:prstGeom prst="rect">
            <a:avLst/>
          </a:prstGeom>
        </p:spPr>
      </p:pic>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251854" y="1875152"/>
            <a:ext cx="9416146" cy="3763648"/>
          </a:xfrm>
          <a:prstGeom prst="rect">
            <a:avLst/>
          </a:prstGeom>
          <a:noFill/>
          <a:ln w="9525">
            <a:noFill/>
            <a:miter lim="800000"/>
            <a:headEnd/>
            <a:tailEnd/>
          </a:ln>
          <a:effectLst/>
        </p:spPr>
      </p:pic>
      <p:sp>
        <p:nvSpPr>
          <p:cNvPr id="9"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FRAP Microscopy</a:t>
            </a:r>
            <a:endParaRPr lang="en-US" sz="3100" dirty="0">
              <a:solidFill>
                <a:srgbClr val="00B050"/>
              </a:solidFill>
            </a:endParaRPr>
          </a:p>
        </p:txBody>
      </p:sp>
      <p:sp>
        <p:nvSpPr>
          <p:cNvPr id="20" name="Rectangle 19"/>
          <p:cNvSpPr/>
          <p:nvPr/>
        </p:nvSpPr>
        <p:spPr>
          <a:xfrm>
            <a:off x="1044292" y="6091535"/>
            <a:ext cx="7620000" cy="461665"/>
          </a:xfrm>
          <a:prstGeom prst="rect">
            <a:avLst/>
          </a:prstGeom>
        </p:spPr>
        <p:txBody>
          <a:bodyPr wrap="square">
            <a:spAutoFit/>
          </a:bodyPr>
          <a:lstStyle/>
          <a:p>
            <a:r>
              <a:rPr lang="en-US" sz="2400" dirty="0" smtClean="0"/>
              <a:t>Hundreds of experiments fully automated over night</a:t>
            </a:r>
            <a:endParaRPr lang="en-US" sz="2400" dirty="0"/>
          </a:p>
        </p:txBody>
      </p:sp>
      <p:pic>
        <p:nvPicPr>
          <p:cNvPr id="12" name="Picture 11"/>
          <p:cNvPicPr>
            <a:picLocks noChangeAspect="1"/>
          </p:cNvPicPr>
          <p:nvPr/>
        </p:nvPicPr>
        <p:blipFill>
          <a:blip r:embed="rId3"/>
          <a:stretch>
            <a:fillRect/>
          </a:stretch>
        </p:blipFill>
        <p:spPr>
          <a:xfrm>
            <a:off x="228600" y="2436336"/>
            <a:ext cx="787400" cy="787400"/>
          </a:xfrm>
          <a:prstGeom prst="rect">
            <a:avLst/>
          </a:prstGeom>
        </p:spPr>
      </p:pic>
      <p:pic>
        <p:nvPicPr>
          <p:cNvPr id="13" name="Picture 12"/>
          <p:cNvPicPr>
            <a:picLocks noChangeAspect="1"/>
          </p:cNvPicPr>
          <p:nvPr/>
        </p:nvPicPr>
        <p:blipFill>
          <a:blip r:embed="rId4"/>
          <a:stretch>
            <a:fillRect/>
          </a:stretch>
        </p:blipFill>
        <p:spPr>
          <a:xfrm>
            <a:off x="304800" y="4341336"/>
            <a:ext cx="635000" cy="635000"/>
          </a:xfrm>
          <a:prstGeom prst="rect">
            <a:avLst/>
          </a:prstGeom>
        </p:spPr>
      </p:pic>
      <p:sp>
        <p:nvSpPr>
          <p:cNvPr id="10" name="TextBox 9"/>
          <p:cNvSpPr txBox="1"/>
          <p:nvPr/>
        </p:nvSpPr>
        <p:spPr>
          <a:xfrm>
            <a:off x="129892" y="17759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0" y="36164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06092" y="49763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22300" y="32237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22300" y="39857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187292" y="16002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12966" y="1219200"/>
            <a:ext cx="2665326" cy="369332"/>
          </a:xfrm>
          <a:prstGeom prst="rect">
            <a:avLst/>
          </a:prstGeom>
          <a:noFill/>
        </p:spPr>
        <p:txBody>
          <a:bodyPr wrap="none" rtlCol="0">
            <a:spAutoFit/>
          </a:bodyPr>
          <a:lstStyle/>
          <a:p>
            <a:r>
              <a:rPr lang="en-US" dirty="0" smtClean="0"/>
              <a:t>Move to next grid position</a:t>
            </a:r>
            <a:endParaRPr lang="en-US" dirty="0"/>
          </a:p>
        </p:txBody>
      </p:sp>
      <p:sp>
        <p:nvSpPr>
          <p:cNvPr id="3" name="Rectangle 2"/>
          <p:cNvSpPr/>
          <p:nvPr/>
        </p:nvSpPr>
        <p:spPr>
          <a:xfrm>
            <a:off x="4112938" y="4682188"/>
            <a:ext cx="116549" cy="116553"/>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173355160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6096000" y="4241800"/>
            <a:ext cx="601387"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98248" y="1117600"/>
            <a:ext cx="1168400" cy="1168400"/>
          </a:xfrm>
          <a:prstGeom prst="rect">
            <a:avLst/>
          </a:prstGeom>
        </p:spPr>
      </p:pic>
      <p:pic>
        <p:nvPicPr>
          <p:cNvPr id="28" name="Picture 27"/>
          <p:cNvPicPr>
            <a:picLocks noChangeAspect="1"/>
          </p:cNvPicPr>
          <p:nvPr/>
        </p:nvPicPr>
        <p:blipFill>
          <a:blip r:embed="rId4"/>
          <a:stretch>
            <a:fillRect/>
          </a:stretch>
        </p:blipFill>
        <p:spPr>
          <a:xfrm>
            <a:off x="4572000" y="4089400"/>
            <a:ext cx="1397000" cy="1397000"/>
          </a:xfrm>
          <a:prstGeom prst="rect">
            <a:avLst/>
          </a:prstGeom>
        </p:spPr>
      </p:pic>
      <p:pic>
        <p:nvPicPr>
          <p:cNvPr id="10" name="Picture 9"/>
          <p:cNvPicPr>
            <a:picLocks noChangeAspect="1"/>
          </p:cNvPicPr>
          <p:nvPr/>
        </p:nvPicPr>
        <p:blipFill>
          <a:blip r:embed="rId5"/>
          <a:stretch>
            <a:fillRect/>
          </a:stretch>
        </p:blipFill>
        <p:spPr>
          <a:xfrm>
            <a:off x="6172200" y="2946400"/>
            <a:ext cx="1244600" cy="1244600"/>
          </a:xfrm>
          <a:prstGeom prst="rect">
            <a:avLst/>
          </a:prstGeom>
        </p:spPr>
      </p:pic>
      <p:sp>
        <p:nvSpPr>
          <p:cNvPr id="14" name="TextBox 13"/>
          <p:cNvSpPr txBox="1"/>
          <p:nvPr/>
        </p:nvSpPr>
        <p:spPr>
          <a:xfrm>
            <a:off x="3217448" y="1247914"/>
            <a:ext cx="5088352" cy="707886"/>
          </a:xfrm>
          <a:prstGeom prst="rect">
            <a:avLst/>
          </a:prstGeom>
          <a:noFill/>
        </p:spPr>
        <p:txBody>
          <a:bodyPr wrap="none" rtlCol="0">
            <a:spAutoFit/>
          </a:bodyPr>
          <a:lstStyle/>
          <a:p>
            <a:r>
              <a:rPr lang="en-US" sz="2000" dirty="0" smtClean="0"/>
              <a:t>Zeiss </a:t>
            </a:r>
            <a:r>
              <a:rPr lang="en-US" sz="2000" b="1" dirty="0">
                <a:solidFill>
                  <a:srgbClr val="3366FF"/>
                </a:solidFill>
              </a:rPr>
              <a:t>ZEN</a:t>
            </a:r>
            <a:r>
              <a:rPr lang="en-US" sz="2000" dirty="0"/>
              <a:t> </a:t>
            </a:r>
            <a:r>
              <a:rPr lang="en-US" sz="2000" b="1" dirty="0">
                <a:solidFill>
                  <a:srgbClr val="3366FF"/>
                </a:solidFill>
              </a:rPr>
              <a:t>Blue</a:t>
            </a:r>
            <a:r>
              <a:rPr lang="en-US" sz="2000" dirty="0"/>
              <a:t> (</a:t>
            </a:r>
            <a:r>
              <a:rPr lang="en-US" sz="2000" dirty="0" smtClean="0"/>
              <a:t>e.g., LSM 800, </a:t>
            </a:r>
            <a:r>
              <a:rPr lang="en-US" sz="2000" dirty="0" err="1" smtClean="0"/>
              <a:t>CellDiscoverer</a:t>
            </a:r>
            <a:r>
              <a:rPr lang="en-US" sz="2000" dirty="0" smtClean="0"/>
              <a:t> 7)</a:t>
            </a:r>
          </a:p>
          <a:p>
            <a:r>
              <a:rPr lang="en-US" sz="2000" b="1" dirty="0" smtClean="0">
                <a:solidFill>
                  <a:srgbClr val="3366FF"/>
                </a:solidFill>
              </a:rPr>
              <a:t>Python </a:t>
            </a:r>
            <a:r>
              <a:rPr lang="en-US" sz="2000" b="1" dirty="0" smtClean="0"/>
              <a:t>Programming Interface</a:t>
            </a:r>
            <a:endParaRPr lang="en-US" sz="2000" b="1"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5410200" y="2032000"/>
            <a:ext cx="990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419601" y="2032000"/>
            <a:ext cx="838199"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124200" y="4731603"/>
            <a:ext cx="1358507" cy="830997"/>
          </a:xfrm>
          <a:prstGeom prst="rect">
            <a:avLst/>
          </a:prstGeom>
          <a:noFill/>
        </p:spPr>
        <p:txBody>
          <a:bodyPr wrap="squar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18" name="Picture 17"/>
          <p:cNvPicPr>
            <a:picLocks noChangeAspect="1"/>
          </p:cNvPicPr>
          <p:nvPr/>
        </p:nvPicPr>
        <p:blipFill>
          <a:blip r:embed="rId4"/>
          <a:stretch>
            <a:fillRect/>
          </a:stretch>
        </p:blipFill>
        <p:spPr>
          <a:xfrm>
            <a:off x="1270000" y="2159000"/>
            <a:ext cx="1168400" cy="1168400"/>
          </a:xfrm>
          <a:prstGeom prst="rect">
            <a:avLst/>
          </a:prstGeom>
        </p:spPr>
      </p:pic>
      <p:pic>
        <p:nvPicPr>
          <p:cNvPr id="21" name="Picture 20"/>
          <p:cNvPicPr>
            <a:picLocks noChangeAspect="1"/>
          </p:cNvPicPr>
          <p:nvPr/>
        </p:nvPicPr>
        <p:blipFill>
          <a:blip r:embed="rId5"/>
          <a:stretch>
            <a:fillRect/>
          </a:stretch>
        </p:blipFill>
        <p:spPr>
          <a:xfrm>
            <a:off x="2286000" y="2108200"/>
            <a:ext cx="1244600" cy="1244600"/>
          </a:xfrm>
          <a:prstGeom prst="rect">
            <a:avLst/>
          </a:prstGeom>
        </p:spPr>
      </p:pic>
      <p:sp>
        <p:nvSpPr>
          <p:cNvPr id="24" name="TextBox 23"/>
          <p:cNvSpPr txBox="1"/>
          <p:nvPr/>
        </p:nvSpPr>
        <p:spPr>
          <a:xfrm>
            <a:off x="1219200" y="3239869"/>
            <a:ext cx="3048000" cy="646331"/>
          </a:xfrm>
          <a:prstGeom prst="rect">
            <a:avLst/>
          </a:prstGeom>
          <a:noFill/>
        </p:spPr>
        <p:txBody>
          <a:bodyPr wrap="square" rtlCol="0">
            <a:spAutoFit/>
          </a:bodyPr>
          <a:lstStyle/>
          <a:p>
            <a:r>
              <a:rPr lang="en-US" b="1" dirty="0" smtClean="0">
                <a:solidFill>
                  <a:srgbClr val="3366FF"/>
                </a:solidFill>
              </a:rPr>
              <a:t>Zen Blue</a:t>
            </a:r>
            <a:br>
              <a:rPr lang="en-US" b="1" dirty="0" smtClean="0">
                <a:solidFill>
                  <a:srgbClr val="3366FF"/>
                </a:solidFill>
              </a:rPr>
            </a:br>
            <a:r>
              <a:rPr lang="en-US" dirty="0" smtClean="0"/>
              <a:t>Image Analysis Modules</a:t>
            </a:r>
            <a:endParaRPr lang="en-US" dirty="0"/>
          </a:p>
        </p:txBody>
      </p:sp>
      <p:cxnSp>
        <p:nvCxnSpPr>
          <p:cNvPr id="30" name="Straight Arrow Connector 29"/>
          <p:cNvCxnSpPr/>
          <p:nvPr/>
        </p:nvCxnSpPr>
        <p:spPr>
          <a:xfrm>
            <a:off x="2743200" y="2057400"/>
            <a:ext cx="76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2209800" y="2362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286000" y="1981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9919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Immersion System</a:t>
            </a:r>
            <a:endParaRPr lang="en-US" dirty="0"/>
          </a:p>
        </p:txBody>
      </p:sp>
      <p:sp>
        <p:nvSpPr>
          <p:cNvPr id="3" name="Content Placeholder 2"/>
          <p:cNvSpPr>
            <a:spLocks noGrp="1"/>
          </p:cNvSpPr>
          <p:nvPr>
            <p:ph idx="1"/>
          </p:nvPr>
        </p:nvSpPr>
        <p:spPr/>
        <p:txBody>
          <a:bodyPr/>
          <a:lstStyle/>
          <a:p>
            <a:r>
              <a:rPr lang="en-US" dirty="0" smtClean="0"/>
              <a:t>Both FRAP and FCS typically require high NA imaging =&gt; Objective Lenses with Immersion </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17848" y="304800"/>
            <a:ext cx="6102152" cy="738664"/>
          </a:xfrm>
          <a:prstGeom prst="rect">
            <a:avLst/>
          </a:prstGeom>
          <a:noFill/>
          <a:ln w="9525">
            <a:noFill/>
            <a:miter lim="800000"/>
            <a:headEnd/>
            <a:tailEnd/>
          </a:ln>
        </p:spPr>
        <p:txBody>
          <a:bodyPr wrap="square" lIns="0" tIns="0" rIns="0" bIns="0">
            <a:prstTxWarp prst="textNoShape">
              <a:avLst/>
            </a:prstTxWarp>
            <a:spAutoFit/>
          </a:bodyPr>
          <a:lstStyle/>
          <a:p>
            <a:pPr algn="ctr" eaLnBrk="0" fontAlgn="base" hangingPunct="0">
              <a:spcBef>
                <a:spcPct val="0"/>
              </a:spcBef>
              <a:spcAft>
                <a:spcPct val="0"/>
              </a:spcAft>
            </a:pPr>
            <a:r>
              <a:rPr lang="de-DE" sz="2800" dirty="0">
                <a:solidFill>
                  <a:srgbClr val="000000"/>
                </a:solidFill>
                <a:latin typeface="Calibri" panose="020F0502020204030204" pitchFamily="34" charset="0"/>
              </a:rPr>
              <a:t>Current Industrial Partners </a:t>
            </a:r>
            <a:r>
              <a:rPr lang="de-DE" sz="2800" dirty="0" err="1">
                <a:solidFill>
                  <a:srgbClr val="000000"/>
                </a:solidFill>
                <a:latin typeface="Calibri" panose="020F0502020204030204" pitchFamily="34" charset="0"/>
              </a:rPr>
              <a:t>of</a:t>
            </a:r>
            <a:r>
              <a:rPr lang="de-DE" sz="2800" dirty="0">
                <a:solidFill>
                  <a:srgbClr val="000000"/>
                </a:solidFill>
                <a:latin typeface="Calibri" panose="020F0502020204030204" pitchFamily="34" charset="0"/>
              </a:rPr>
              <a:t> </a:t>
            </a:r>
            <a:r>
              <a:rPr lang="de-DE" sz="2800" dirty="0" err="1" smtClean="0">
                <a:solidFill>
                  <a:srgbClr val="000000"/>
                </a:solidFill>
                <a:latin typeface="Calibri" panose="020F0502020204030204" pitchFamily="34" charset="0"/>
              </a:rPr>
              <a:t>the</a:t>
            </a:r>
            <a:r>
              <a:rPr lang="de-DE" sz="2800" dirty="0" smtClean="0">
                <a:solidFill>
                  <a:srgbClr val="000000"/>
                </a:solidFill>
                <a:latin typeface="Calibri" panose="020F0502020204030204" pitchFamily="34" charset="0"/>
              </a:rPr>
              <a:t> ALMF</a:t>
            </a:r>
            <a:br>
              <a:rPr lang="de-DE" sz="2800" dirty="0" smtClean="0">
                <a:solidFill>
                  <a:srgbClr val="000000"/>
                </a:solidFill>
                <a:latin typeface="Calibri" panose="020F0502020204030204" pitchFamily="34" charset="0"/>
              </a:rPr>
            </a:br>
            <a:r>
              <a:rPr lang="de-DE" sz="2000" dirty="0" smtClean="0">
                <a:solidFill>
                  <a:srgbClr val="000000"/>
                </a:solidFill>
                <a:latin typeface="Calibri" panose="020F0502020204030204" pitchFamily="34" charset="0"/>
              </a:rPr>
              <a:t>(in </a:t>
            </a:r>
            <a:r>
              <a:rPr lang="de-DE" sz="2000" dirty="0" err="1" smtClean="0">
                <a:solidFill>
                  <a:srgbClr val="000000"/>
                </a:solidFill>
                <a:latin typeface="Calibri" panose="020F0502020204030204" pitchFamily="34" charset="0"/>
              </a:rPr>
              <a:t>alphabetical</a:t>
            </a:r>
            <a:r>
              <a:rPr lang="de-DE" sz="2000" dirty="0" smtClean="0">
                <a:solidFill>
                  <a:srgbClr val="000000"/>
                </a:solidFill>
                <a:latin typeface="Calibri" panose="020F0502020204030204" pitchFamily="34" charset="0"/>
              </a:rPr>
              <a:t> </a:t>
            </a:r>
            <a:r>
              <a:rPr lang="de-DE" sz="2000" dirty="0" err="1" smtClean="0">
                <a:solidFill>
                  <a:srgbClr val="000000"/>
                </a:solidFill>
                <a:latin typeface="Calibri" panose="020F0502020204030204" pitchFamily="34" charset="0"/>
              </a:rPr>
              <a:t>order</a:t>
            </a:r>
            <a:r>
              <a:rPr lang="de-DE" sz="2000" dirty="0" smtClean="0">
                <a:solidFill>
                  <a:srgbClr val="000000"/>
                </a:solidFill>
                <a:latin typeface="Calibri" panose="020F0502020204030204" pitchFamily="34" charset="0"/>
              </a:rPr>
              <a:t>)</a:t>
            </a:r>
            <a:endParaRPr lang="en-US" sz="2800" dirty="0">
              <a:solidFill>
                <a:srgbClr val="000000"/>
              </a:solidFill>
              <a:latin typeface="Calibri" panose="020F0502020204030204" pitchFamily="34" charset="0"/>
            </a:endParaRPr>
          </a:p>
        </p:txBody>
      </p:sp>
      <p:pic>
        <p:nvPicPr>
          <p:cNvPr id="26630" name="Picture 26"/>
          <p:cNvPicPr>
            <a:picLocks noChangeAspect="1"/>
          </p:cNvPicPr>
          <p:nvPr/>
        </p:nvPicPr>
        <p:blipFill>
          <a:blip r:embed="rId3" cstate="print"/>
          <a:srcRect/>
          <a:stretch>
            <a:fillRect/>
          </a:stretch>
        </p:blipFill>
        <p:spPr bwMode="auto">
          <a:xfrm>
            <a:off x="4597375" y="1219200"/>
            <a:ext cx="1456050" cy="1240277"/>
          </a:xfrm>
          <a:prstGeom prst="rect">
            <a:avLst/>
          </a:prstGeom>
          <a:noFill/>
          <a:ln w="9525">
            <a:noFill/>
            <a:miter lim="800000"/>
            <a:headEnd/>
            <a:tailEnd/>
          </a:ln>
        </p:spPr>
      </p:pic>
      <p:pic>
        <p:nvPicPr>
          <p:cNvPr id="26634" name="Picture 30"/>
          <p:cNvPicPr>
            <a:picLocks noChangeAspect="1"/>
          </p:cNvPicPr>
          <p:nvPr/>
        </p:nvPicPr>
        <p:blipFill>
          <a:blip r:embed="rId4" cstate="print"/>
          <a:srcRect/>
          <a:stretch>
            <a:fillRect/>
          </a:stretch>
        </p:blipFill>
        <p:spPr bwMode="auto">
          <a:xfrm>
            <a:off x="6253559" y="1219200"/>
            <a:ext cx="1456050" cy="1240277"/>
          </a:xfrm>
          <a:prstGeom prst="rect">
            <a:avLst/>
          </a:prstGeom>
          <a:noFill/>
          <a:ln w="9525">
            <a:noFill/>
            <a:miter lim="800000"/>
            <a:headEnd/>
            <a:tailEnd/>
          </a:ln>
        </p:spPr>
      </p:pic>
      <p:pic>
        <p:nvPicPr>
          <p:cNvPr id="26636" name="Picture 32"/>
          <p:cNvPicPr>
            <a:picLocks noChangeAspect="1"/>
          </p:cNvPicPr>
          <p:nvPr/>
        </p:nvPicPr>
        <p:blipFill>
          <a:blip r:embed="rId5" cstate="print"/>
          <a:srcRect/>
          <a:stretch>
            <a:fillRect/>
          </a:stretch>
        </p:blipFill>
        <p:spPr bwMode="auto">
          <a:xfrm>
            <a:off x="4606504" y="2417323"/>
            <a:ext cx="1456050" cy="1240277"/>
          </a:xfrm>
          <a:prstGeom prst="rect">
            <a:avLst/>
          </a:prstGeom>
          <a:noFill/>
          <a:ln w="9525">
            <a:noFill/>
            <a:miter lim="800000"/>
            <a:headEnd/>
            <a:tailEnd/>
          </a:ln>
        </p:spPr>
      </p:pic>
      <p:pic>
        <p:nvPicPr>
          <p:cNvPr id="26637" name="Picture 33"/>
          <p:cNvPicPr>
            <a:picLocks noChangeAspect="1"/>
          </p:cNvPicPr>
          <p:nvPr/>
        </p:nvPicPr>
        <p:blipFill>
          <a:blip r:embed="rId6" cstate="print"/>
          <a:srcRect/>
          <a:stretch>
            <a:fillRect/>
          </a:stretch>
        </p:blipFill>
        <p:spPr bwMode="auto">
          <a:xfrm>
            <a:off x="6262688" y="2417323"/>
            <a:ext cx="1456050" cy="1240277"/>
          </a:xfrm>
          <a:prstGeom prst="rect">
            <a:avLst/>
          </a:prstGeom>
          <a:noFill/>
          <a:ln w="9525">
            <a:noFill/>
            <a:miter lim="800000"/>
            <a:headEnd/>
            <a:tailEnd/>
          </a:ln>
        </p:spPr>
      </p:pic>
      <p:pic>
        <p:nvPicPr>
          <p:cNvPr id="26638" name="Picture 34"/>
          <p:cNvPicPr>
            <a:picLocks noChangeAspect="1"/>
          </p:cNvPicPr>
          <p:nvPr/>
        </p:nvPicPr>
        <p:blipFill>
          <a:blip r:embed="rId7" cstate="print"/>
          <a:srcRect/>
          <a:stretch>
            <a:fillRect/>
          </a:stretch>
        </p:blipFill>
        <p:spPr bwMode="auto">
          <a:xfrm>
            <a:off x="6253559" y="3666424"/>
            <a:ext cx="1456050" cy="1240277"/>
          </a:xfrm>
          <a:prstGeom prst="rect">
            <a:avLst/>
          </a:prstGeom>
          <a:noFill/>
          <a:ln w="9525">
            <a:noFill/>
            <a:miter lim="800000"/>
            <a:headEnd/>
            <a:tailEnd/>
          </a:ln>
        </p:spPr>
      </p:pic>
      <p:pic>
        <p:nvPicPr>
          <p:cNvPr id="26641" name="Picture 37"/>
          <p:cNvPicPr>
            <a:picLocks noChangeAspect="1"/>
          </p:cNvPicPr>
          <p:nvPr/>
        </p:nvPicPr>
        <p:blipFill>
          <a:blip r:embed="rId8" cstate="print"/>
          <a:srcRect/>
          <a:stretch>
            <a:fillRect/>
          </a:stretch>
        </p:blipFill>
        <p:spPr bwMode="auto">
          <a:xfrm>
            <a:off x="1331386" y="4931923"/>
            <a:ext cx="1456050" cy="1240277"/>
          </a:xfrm>
          <a:prstGeom prst="rect">
            <a:avLst/>
          </a:prstGeom>
          <a:noFill/>
          <a:ln w="9525">
            <a:noFill/>
            <a:miter lim="800000"/>
            <a:headEnd/>
            <a:tailEnd/>
          </a:ln>
        </p:spPr>
      </p:pic>
      <p:pic>
        <p:nvPicPr>
          <p:cNvPr id="26644" name="Picture 40"/>
          <p:cNvPicPr>
            <a:picLocks noChangeAspect="1"/>
          </p:cNvPicPr>
          <p:nvPr/>
        </p:nvPicPr>
        <p:blipFill>
          <a:blip r:embed="rId9" cstate="print"/>
          <a:srcRect/>
          <a:stretch>
            <a:fillRect/>
          </a:stretch>
        </p:blipFill>
        <p:spPr bwMode="auto">
          <a:xfrm>
            <a:off x="6253559" y="4931923"/>
            <a:ext cx="1456050" cy="1240277"/>
          </a:xfrm>
          <a:prstGeom prst="rect">
            <a:avLst/>
          </a:prstGeom>
          <a:noFill/>
          <a:ln w="9525">
            <a:solidFill>
              <a:srgbClr val="000000"/>
            </a:solidFill>
            <a:miter lim="800000"/>
            <a:headEnd/>
            <a:tailEnd/>
          </a:ln>
        </p:spPr>
      </p:pic>
      <p:grpSp>
        <p:nvGrpSpPr>
          <p:cNvPr id="7" name="Group 6"/>
          <p:cNvGrpSpPr/>
          <p:nvPr/>
        </p:nvGrpSpPr>
        <p:grpSpPr>
          <a:xfrm>
            <a:off x="2974631" y="2583315"/>
            <a:ext cx="1430170" cy="908292"/>
            <a:chOff x="6959524" y="3599327"/>
            <a:chExt cx="1006544" cy="639250"/>
          </a:xfrm>
        </p:grpSpPr>
        <p:pic>
          <p:nvPicPr>
            <p:cNvPr id="27" name="Picture 2" descr="http://www.gbo.com/images/gbo_logo_2c_30cm.jpg"/>
            <p:cNvPicPr>
              <a:picLocks noChangeAspect="1" noChangeArrowheads="1"/>
            </p:cNvPicPr>
            <p:nvPr/>
          </p:nvPicPr>
          <p:blipFill>
            <a:blip r:embed="rId10" cstate="print"/>
            <a:srcRect/>
            <a:stretch>
              <a:fillRect/>
            </a:stretch>
          </p:blipFill>
          <p:spPr bwMode="auto">
            <a:xfrm>
              <a:off x="7096125" y="3765440"/>
              <a:ext cx="779617" cy="307025"/>
            </a:xfrm>
            <a:prstGeom prst="rect">
              <a:avLst/>
            </a:prstGeom>
            <a:noFill/>
          </p:spPr>
        </p:pic>
        <p:sp>
          <p:nvSpPr>
            <p:cNvPr id="31" name="Rectangle 30"/>
            <p:cNvSpPr/>
            <p:nvPr/>
          </p:nvSpPr>
          <p:spPr bwMode="auto">
            <a:xfrm>
              <a:off x="6959524" y="359932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8" name="Group 7"/>
          <p:cNvGrpSpPr/>
          <p:nvPr/>
        </p:nvGrpSpPr>
        <p:grpSpPr>
          <a:xfrm>
            <a:off x="4605039" y="3832416"/>
            <a:ext cx="1430170" cy="908292"/>
            <a:chOff x="7133175" y="4593678"/>
            <a:chExt cx="1006544" cy="639250"/>
          </a:xfrm>
        </p:grpSpPr>
        <p:pic>
          <p:nvPicPr>
            <p:cNvPr id="1026" name="Picture 2" descr="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93876" y="4756791"/>
              <a:ext cx="940197" cy="31613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7133175" y="459367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5" name="Group 4"/>
          <p:cNvGrpSpPr/>
          <p:nvPr/>
        </p:nvGrpSpPr>
        <p:grpSpPr>
          <a:xfrm>
            <a:off x="2957838" y="1219200"/>
            <a:ext cx="1456050" cy="1240277"/>
            <a:chOff x="5642741" y="2412425"/>
            <a:chExt cx="1024759" cy="872899"/>
          </a:xfrm>
        </p:grpSpPr>
        <p:pic>
          <p:nvPicPr>
            <p:cNvPr id="26631" name="Picture 27"/>
            <p:cNvPicPr>
              <a:picLocks noChangeAspect="1"/>
            </p:cNvPicPr>
            <p:nvPr/>
          </p:nvPicPr>
          <p:blipFill>
            <a:blip r:embed="rId12" cstate="print"/>
            <a:srcRect/>
            <a:stretch>
              <a:fillRect/>
            </a:stretch>
          </p:blipFill>
          <p:spPr bwMode="auto">
            <a:xfrm>
              <a:off x="5642741" y="2412425"/>
              <a:ext cx="1024759" cy="872899"/>
            </a:xfrm>
            <a:prstGeom prst="rect">
              <a:avLst/>
            </a:prstGeom>
            <a:noFill/>
            <a:ln w="9525">
              <a:noFill/>
              <a:miter lim="800000"/>
              <a:headEnd/>
              <a:tailEnd/>
            </a:ln>
          </p:spPr>
        </p:pic>
        <p:pic>
          <p:nvPicPr>
            <p:cNvPr id="39" name="Picture 3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561" y="2716162"/>
              <a:ext cx="872642" cy="262433"/>
            </a:xfrm>
            <a:prstGeom prst="rect">
              <a:avLst/>
            </a:prstGeom>
            <a:ln>
              <a:noFill/>
            </a:ln>
          </p:spPr>
        </p:pic>
      </p:grpSp>
      <p:grpSp>
        <p:nvGrpSpPr>
          <p:cNvPr id="10" name="Group 9"/>
          <p:cNvGrpSpPr/>
          <p:nvPr/>
        </p:nvGrpSpPr>
        <p:grpSpPr>
          <a:xfrm>
            <a:off x="4598359" y="4943036"/>
            <a:ext cx="1452725" cy="1218050"/>
            <a:chOff x="7165932" y="2412425"/>
            <a:chExt cx="1022419" cy="857256"/>
          </a:xfrm>
        </p:grpSpPr>
        <p:grpSp>
          <p:nvGrpSpPr>
            <p:cNvPr id="6" name="Group 5"/>
            <p:cNvGrpSpPr/>
            <p:nvPr/>
          </p:nvGrpSpPr>
          <p:grpSpPr>
            <a:xfrm>
              <a:off x="7165932" y="2412425"/>
              <a:ext cx="1022419" cy="857256"/>
              <a:chOff x="6967534" y="2412425"/>
              <a:chExt cx="1022419" cy="857256"/>
            </a:xfrm>
          </p:grpSpPr>
          <p:grpSp>
            <p:nvGrpSpPr>
              <p:cNvPr id="3" name="Group 30"/>
              <p:cNvGrpSpPr/>
              <p:nvPr/>
            </p:nvGrpSpPr>
            <p:grpSpPr>
              <a:xfrm>
                <a:off x="6967534" y="2412425"/>
                <a:ext cx="1000132" cy="857256"/>
                <a:chOff x="6115058" y="5715016"/>
                <a:chExt cx="1000132" cy="857256"/>
              </a:xfrm>
            </p:grpSpPr>
            <p:sp>
              <p:nvSpPr>
                <p:cNvPr id="30" name="Rectangle 29"/>
                <p:cNvSpPr/>
                <p:nvPr/>
              </p:nvSpPr>
              <p:spPr bwMode="auto">
                <a:xfrm>
                  <a:off x="6115058" y="5715016"/>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cs typeface="Geneva" pitchFamily="-112" charset="0"/>
                  </a:endParaRPr>
                </a:p>
              </p:txBody>
            </p:sp>
            <p:pic>
              <p:nvPicPr>
                <p:cNvPr id="26" name="Picture 2"/>
                <p:cNvPicPr>
                  <a:picLocks noChangeAspect="1" noChangeArrowheads="1"/>
                </p:cNvPicPr>
                <p:nvPr/>
              </p:nvPicPr>
              <p:blipFill>
                <a:blip r:embed="rId14" cstate="print"/>
                <a:srcRect/>
                <a:stretch>
                  <a:fillRect/>
                </a:stretch>
              </p:blipFill>
              <p:spPr bwMode="auto">
                <a:xfrm>
                  <a:off x="6215074" y="6072206"/>
                  <a:ext cx="817245" cy="144780"/>
                </a:xfrm>
                <a:prstGeom prst="rect">
                  <a:avLst/>
                </a:prstGeom>
                <a:noFill/>
                <a:ln w="9525">
                  <a:noFill/>
                  <a:miter lim="800000"/>
                  <a:headEnd/>
                  <a:tailEnd/>
                </a:ln>
              </p:spPr>
            </p:pic>
          </p:grpSp>
          <p:sp>
            <p:nvSpPr>
              <p:cNvPr id="28" name="Rectangle 27"/>
              <p:cNvSpPr/>
              <p:nvPr/>
            </p:nvSpPr>
            <p:spPr bwMode="auto">
              <a:xfrm>
                <a:off x="6983409" y="252142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92182" y="2733619"/>
              <a:ext cx="902970" cy="201930"/>
            </a:xfrm>
            <a:prstGeom prst="rect">
              <a:avLst/>
            </a:prstGeom>
          </p:spPr>
        </p:pic>
      </p:grpSp>
      <p:grpSp>
        <p:nvGrpSpPr>
          <p:cNvPr id="14" name="Group 13"/>
          <p:cNvGrpSpPr/>
          <p:nvPr/>
        </p:nvGrpSpPr>
        <p:grpSpPr>
          <a:xfrm>
            <a:off x="1339050" y="1385192"/>
            <a:ext cx="1430170" cy="908292"/>
            <a:chOff x="737280" y="1450324"/>
            <a:chExt cx="1006544" cy="639250"/>
          </a:xfrm>
        </p:grpSpPr>
        <p:sp>
          <p:nvSpPr>
            <p:cNvPr id="41" name="Rectangle 40"/>
            <p:cNvSpPr/>
            <p:nvPr/>
          </p:nvSpPr>
          <p:spPr bwMode="auto">
            <a:xfrm>
              <a:off x="737280" y="1450324"/>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8045" y="1716018"/>
              <a:ext cx="845016" cy="160488"/>
            </a:xfrm>
            <a:prstGeom prst="rect">
              <a:avLst/>
            </a:prstGeom>
          </p:spPr>
        </p:pic>
      </p:grpSp>
      <p:grpSp>
        <p:nvGrpSpPr>
          <p:cNvPr id="15" name="Group 14"/>
          <p:cNvGrpSpPr/>
          <p:nvPr/>
        </p:nvGrpSpPr>
        <p:grpSpPr>
          <a:xfrm>
            <a:off x="1348179" y="2583315"/>
            <a:ext cx="1430170" cy="908292"/>
            <a:chOff x="733007" y="2586365"/>
            <a:chExt cx="1006544" cy="639250"/>
          </a:xfrm>
        </p:grpSpPr>
        <p:sp>
          <p:nvSpPr>
            <p:cNvPr id="44" name="Rectangle 43"/>
            <p:cNvSpPr/>
            <p:nvPr/>
          </p:nvSpPr>
          <p:spPr bwMode="auto">
            <a:xfrm>
              <a:off x="733007" y="2586365"/>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9" name="Picture 4" descr="excelitas"/>
            <p:cNvPicPr>
              <a:picLocks noChangeAspect="1" noChangeArrowheads="1"/>
            </p:cNvPicPr>
            <p:nvPr/>
          </p:nvPicPr>
          <p:blipFill rotWithShape="1">
            <a:blip r:embed="rId17">
              <a:extLst>
                <a:ext uri="{28A0092B-C50C-407E-A947-70E740481C1C}">
                  <a14:useLocalDpi xmlns:a14="http://schemas.microsoft.com/office/drawing/2010/main" val="0"/>
                </a:ext>
              </a:extLst>
            </a:blip>
            <a:srcRect l="1710" t="17744" r="7509" b="16978"/>
            <a:stretch/>
          </p:blipFill>
          <p:spPr bwMode="auto">
            <a:xfrm>
              <a:off x="806263" y="2636987"/>
              <a:ext cx="860031" cy="554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39050" y="3832416"/>
            <a:ext cx="1430170" cy="908292"/>
            <a:chOff x="713300" y="3752107"/>
            <a:chExt cx="1006544" cy="639250"/>
          </a:xfrm>
        </p:grpSpPr>
        <p:sp>
          <p:nvSpPr>
            <p:cNvPr id="4" name="Rectangle 3"/>
            <p:cNvSpPr/>
            <p:nvPr/>
          </p:nvSpPr>
          <p:spPr bwMode="auto">
            <a:xfrm>
              <a:off x="713300" y="375210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0" name="Picture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6572" y="3976107"/>
              <a:ext cx="900000" cy="191250"/>
            </a:xfrm>
            <a:prstGeom prst="rect">
              <a:avLst/>
            </a:prstGeom>
          </p:spPr>
        </p:pic>
      </p:grpSp>
      <p:grpSp>
        <p:nvGrpSpPr>
          <p:cNvPr id="12" name="Group 11"/>
          <p:cNvGrpSpPr/>
          <p:nvPr/>
        </p:nvGrpSpPr>
        <p:grpSpPr>
          <a:xfrm>
            <a:off x="2965502" y="3832416"/>
            <a:ext cx="1430170" cy="908292"/>
            <a:chOff x="2372621" y="3635283"/>
            <a:chExt cx="1006544" cy="639250"/>
          </a:xfrm>
        </p:grpSpPr>
        <p:sp>
          <p:nvSpPr>
            <p:cNvPr id="43" name="Rectangle 42"/>
            <p:cNvSpPr/>
            <p:nvPr/>
          </p:nvSpPr>
          <p:spPr bwMode="auto">
            <a:xfrm>
              <a:off x="2372621" y="3635283"/>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1" name="Picture 5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55776" y="3735795"/>
              <a:ext cx="727856" cy="438225"/>
            </a:xfrm>
            <a:prstGeom prst="rect">
              <a:avLst/>
            </a:prstGeom>
          </p:spPr>
        </p:pic>
      </p:grpSp>
      <p:grpSp>
        <p:nvGrpSpPr>
          <p:cNvPr id="13" name="Group 12"/>
          <p:cNvGrpSpPr/>
          <p:nvPr/>
        </p:nvGrpSpPr>
        <p:grpSpPr>
          <a:xfrm>
            <a:off x="2965502" y="5097915"/>
            <a:ext cx="1430170" cy="908292"/>
            <a:chOff x="2339752" y="4729271"/>
            <a:chExt cx="1006544" cy="639250"/>
          </a:xfrm>
        </p:grpSpPr>
        <p:sp>
          <p:nvSpPr>
            <p:cNvPr id="42" name="Rectangle 41"/>
            <p:cNvSpPr/>
            <p:nvPr/>
          </p:nvSpPr>
          <p:spPr bwMode="auto">
            <a:xfrm>
              <a:off x="2339752" y="4729271"/>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4" name="Picture 42"/>
            <p:cNvPicPr>
              <a:picLocks noChangeAspect="1" noChangeArrowheads="1"/>
            </p:cNvPicPr>
            <p:nvPr/>
          </p:nvPicPr>
          <p:blipFill>
            <a:blip r:embed="rId20" cstate="print"/>
            <a:srcRect/>
            <a:stretch>
              <a:fillRect/>
            </a:stretch>
          </p:blipFill>
          <p:spPr bwMode="auto">
            <a:xfrm>
              <a:off x="2425283" y="4891345"/>
              <a:ext cx="808240" cy="324843"/>
            </a:xfrm>
            <a:prstGeom prst="rect">
              <a:avLst/>
            </a:prstGeom>
            <a:noFill/>
            <a:ln w="9525">
              <a:noFill/>
              <a:miter lim="800000"/>
              <a:headEnd/>
              <a:tailEnd/>
            </a:ln>
          </p:spPr>
        </p:pic>
      </p:grpSp>
      <p:sp>
        <p:nvSpPr>
          <p:cNvPr id="18" name="TextBox 17"/>
          <p:cNvSpPr txBox="1"/>
          <p:nvPr/>
        </p:nvSpPr>
        <p:spPr>
          <a:xfrm>
            <a:off x="6415088" y="6167735"/>
            <a:ext cx="1281112" cy="461665"/>
          </a:xfrm>
          <a:prstGeom prst="rect">
            <a:avLst/>
          </a:prstGeom>
          <a:noFill/>
        </p:spPr>
        <p:txBody>
          <a:bodyPr wrap="square" rtlCol="0">
            <a:spAutoFit/>
          </a:bodyPr>
          <a:lstStyle/>
          <a:p>
            <a:r>
              <a:rPr lang="en-US" sz="2400" dirty="0" smtClean="0"/>
              <a:t>This talk</a:t>
            </a:r>
            <a:endParaRPr lang="en-US" sz="2400" dirty="0"/>
          </a:p>
        </p:txBody>
      </p:sp>
    </p:spTree>
    <p:extLst>
      <p:ext uri="{BB962C8B-B14F-4D97-AF65-F5344CB8AC3E}">
        <p14:creationId xmlns:p14="http://schemas.microsoft.com/office/powerpoint/2010/main" val="1070515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17641586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371229270"/>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413799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392037748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04800" y="4267200"/>
            <a:ext cx="3365500" cy="2413000"/>
          </a:xfrm>
          <a:prstGeom prst="rect">
            <a:avLst/>
          </a:prstGeom>
        </p:spPr>
      </p:pic>
      <p:sp>
        <p:nvSpPr>
          <p:cNvPr id="2" name="Title 1"/>
          <p:cNvSpPr>
            <a:spLocks noGrp="1"/>
          </p:cNvSpPr>
          <p:nvPr>
            <p:ph type="title"/>
          </p:nvPr>
        </p:nvSpPr>
        <p:spPr>
          <a:xfrm>
            <a:off x="533400" y="0"/>
            <a:ext cx="8229600" cy="1143000"/>
          </a:xfrm>
        </p:spPr>
        <p:txBody>
          <a:bodyPr>
            <a:normAutofit fontScale="90000"/>
          </a:bodyPr>
          <a:lstStyle/>
          <a:p>
            <a:r>
              <a:rPr lang="en-US" dirty="0" smtClean="0"/>
              <a:t>A ‘typical’ HT-microscopy experiment</a:t>
            </a:r>
            <a:endParaRPr lang="en-US" dirty="0"/>
          </a:p>
        </p:txBody>
      </p:sp>
      <p:sp>
        <p:nvSpPr>
          <p:cNvPr id="4" name="TextBox 3"/>
          <p:cNvSpPr txBox="1"/>
          <p:nvPr/>
        </p:nvSpPr>
        <p:spPr>
          <a:xfrm>
            <a:off x="609600" y="1346537"/>
            <a:ext cx="1851789" cy="646331"/>
          </a:xfrm>
          <a:prstGeom prst="rect">
            <a:avLst/>
          </a:prstGeom>
          <a:noFill/>
        </p:spPr>
        <p:txBody>
          <a:bodyPr wrap="none" rtlCol="0">
            <a:spAutoFit/>
          </a:bodyPr>
          <a:lstStyle/>
          <a:p>
            <a:r>
              <a:rPr lang="en-US" dirty="0" smtClean="0"/>
              <a:t>Biological </a:t>
            </a:r>
            <a:r>
              <a:rPr lang="en-US" dirty="0"/>
              <a:t>process</a:t>
            </a:r>
          </a:p>
          <a:p>
            <a:r>
              <a:rPr lang="en-US" dirty="0" smtClean="0"/>
              <a:t>find novel genes</a:t>
            </a:r>
            <a:endParaRPr lang="en-US" dirty="0"/>
          </a:p>
        </p:txBody>
      </p:sp>
      <p:sp>
        <p:nvSpPr>
          <p:cNvPr id="5" name="TextBox 4"/>
          <p:cNvSpPr txBox="1"/>
          <p:nvPr/>
        </p:nvSpPr>
        <p:spPr>
          <a:xfrm>
            <a:off x="609600" y="2233136"/>
            <a:ext cx="2023661" cy="369332"/>
          </a:xfrm>
          <a:prstGeom prst="rect">
            <a:avLst/>
          </a:prstGeom>
          <a:noFill/>
        </p:spPr>
        <p:txBody>
          <a:bodyPr wrap="none" rtlCol="0">
            <a:spAutoFit/>
          </a:bodyPr>
          <a:lstStyle/>
          <a:p>
            <a:r>
              <a:rPr lang="en-US" dirty="0" err="1" smtClean="0"/>
              <a:t>Bioinformatic</a:t>
            </a:r>
            <a:r>
              <a:rPr lang="en-US" dirty="0" smtClean="0"/>
              <a:t> </a:t>
            </a:r>
            <a:r>
              <a:rPr lang="en-US" dirty="0" smtClean="0"/>
              <a:t>filter</a:t>
            </a:r>
            <a:endParaRPr lang="en-US" dirty="0"/>
          </a:p>
        </p:txBody>
      </p:sp>
      <p:sp>
        <p:nvSpPr>
          <p:cNvPr id="8" name="TextBox 7"/>
          <p:cNvSpPr txBox="1"/>
          <p:nvPr/>
        </p:nvSpPr>
        <p:spPr>
          <a:xfrm>
            <a:off x="609600" y="2907268"/>
            <a:ext cx="2160380" cy="369332"/>
          </a:xfrm>
          <a:prstGeom prst="rect">
            <a:avLst/>
          </a:prstGeom>
          <a:noFill/>
        </p:spPr>
        <p:txBody>
          <a:bodyPr wrap="none" rtlCol="0">
            <a:spAutoFit/>
          </a:bodyPr>
          <a:lstStyle/>
          <a:p>
            <a:r>
              <a:rPr lang="en-US" dirty="0" smtClean="0"/>
              <a:t>~</a:t>
            </a:r>
            <a:r>
              <a:rPr lang="en-US" dirty="0" smtClean="0"/>
              <a:t>500 putative genes</a:t>
            </a:r>
            <a:endParaRPr lang="en-US" dirty="0"/>
          </a:p>
        </p:txBody>
      </p:sp>
      <p:sp>
        <p:nvSpPr>
          <p:cNvPr id="9" name="TextBox 8"/>
          <p:cNvSpPr txBox="1"/>
          <p:nvPr/>
        </p:nvSpPr>
        <p:spPr>
          <a:xfrm>
            <a:off x="609600" y="3593068"/>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609600" y="42672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5257800" y="1727200"/>
            <a:ext cx="2069797" cy="1107996"/>
          </a:xfrm>
          <a:prstGeom prst="rect">
            <a:avLst/>
          </a:prstGeom>
          <a:noFill/>
        </p:spPr>
        <p:txBody>
          <a:bodyPr wrap="none" rtlCol="0">
            <a:spAutoFit/>
          </a:bodyPr>
          <a:lstStyle/>
          <a:p>
            <a:r>
              <a:rPr lang="en-US" dirty="0" smtClean="0"/>
              <a:t>~40000 images </a:t>
            </a:r>
            <a:endParaRPr lang="en-US" dirty="0"/>
          </a:p>
          <a:p>
            <a:pPr marL="285750" indent="-285750">
              <a:buFont typeface="Arial"/>
              <a:buChar char="•"/>
            </a:pPr>
            <a:r>
              <a:rPr lang="en-US" sz="1600" dirty="0" smtClean="0"/>
              <a:t>2 channels</a:t>
            </a:r>
          </a:p>
          <a:p>
            <a:pPr marL="285750" indent="-285750">
              <a:buFont typeface="Arial"/>
              <a:buChar char="•"/>
            </a:pPr>
            <a:r>
              <a:rPr lang="en-US" sz="1600" dirty="0" smtClean="0"/>
              <a:t>4 </a:t>
            </a:r>
            <a:r>
              <a:rPr lang="en-US" sz="1600" dirty="0" smtClean="0"/>
              <a:t>positions per </a:t>
            </a:r>
            <a:r>
              <a:rPr lang="en-US" sz="1600" dirty="0" smtClean="0"/>
              <a:t>well</a:t>
            </a:r>
          </a:p>
          <a:p>
            <a:pPr marL="285750" indent="-285750">
              <a:buFont typeface="Arial"/>
              <a:buChar char="•"/>
            </a:pPr>
            <a:r>
              <a:rPr lang="en-US" sz="1600" dirty="0" smtClean="0"/>
              <a:t>20x lens</a:t>
            </a:r>
            <a:endParaRPr lang="en-US" sz="1600" dirty="0"/>
          </a:p>
        </p:txBody>
      </p:sp>
      <p:sp>
        <p:nvSpPr>
          <p:cNvPr id="15" name="TextBox 14"/>
          <p:cNvSpPr txBox="1"/>
          <p:nvPr/>
        </p:nvSpPr>
        <p:spPr>
          <a:xfrm>
            <a:off x="5257800" y="3022600"/>
            <a:ext cx="1800493" cy="646331"/>
          </a:xfrm>
          <a:prstGeom prst="rect">
            <a:avLst/>
          </a:prstGeom>
          <a:noFill/>
        </p:spPr>
        <p:txBody>
          <a:bodyPr wrap="none" rtlCol="0">
            <a:spAutoFit/>
          </a:bodyPr>
          <a:lstStyle/>
          <a:p>
            <a:r>
              <a:rPr lang="en-US" dirty="0" smtClean="0"/>
              <a:t>Image analysis of </a:t>
            </a:r>
            <a:endParaRPr lang="en-US" dirty="0" smtClean="0"/>
          </a:p>
          <a:p>
            <a:r>
              <a:rPr lang="en-US" dirty="0" smtClean="0"/>
              <a:t>~</a:t>
            </a:r>
            <a:r>
              <a:rPr lang="en-US" dirty="0" smtClean="0"/>
              <a:t>4 million cells</a:t>
            </a:r>
            <a:endParaRPr lang="en-US" dirty="0"/>
          </a:p>
        </p:txBody>
      </p:sp>
      <p:pic>
        <p:nvPicPr>
          <p:cNvPr id="11" name="Picture 10"/>
          <p:cNvPicPr>
            <a:picLocks noChangeAspect="1"/>
          </p:cNvPicPr>
          <p:nvPr/>
        </p:nvPicPr>
        <p:blipFill>
          <a:blip r:embed="rId3"/>
          <a:stretch>
            <a:fillRect/>
          </a:stretch>
        </p:blipFill>
        <p:spPr>
          <a:xfrm>
            <a:off x="2641600" y="1383268"/>
            <a:ext cx="609600" cy="609600"/>
          </a:xfrm>
          <a:prstGeom prst="rect">
            <a:avLst/>
          </a:prstGeom>
        </p:spPr>
      </p:pic>
      <p:pic>
        <p:nvPicPr>
          <p:cNvPr id="12" name="Picture 11"/>
          <p:cNvPicPr>
            <a:picLocks noChangeAspect="1"/>
          </p:cNvPicPr>
          <p:nvPr/>
        </p:nvPicPr>
        <p:blipFill>
          <a:blip r:embed="rId4"/>
          <a:stretch>
            <a:fillRect/>
          </a:stretch>
        </p:blipFill>
        <p:spPr>
          <a:xfrm>
            <a:off x="3022600" y="2119868"/>
            <a:ext cx="558800" cy="558800"/>
          </a:xfrm>
          <a:prstGeom prst="rect">
            <a:avLst/>
          </a:prstGeom>
        </p:spPr>
      </p:pic>
      <p:pic>
        <p:nvPicPr>
          <p:cNvPr id="6" name="Picture 5"/>
          <p:cNvPicPr>
            <a:picLocks noChangeAspect="1"/>
          </p:cNvPicPr>
          <p:nvPr/>
        </p:nvPicPr>
        <p:blipFill>
          <a:blip r:embed="rId5"/>
          <a:stretch>
            <a:fillRect/>
          </a:stretch>
        </p:blipFill>
        <p:spPr>
          <a:xfrm>
            <a:off x="2971800" y="2743200"/>
            <a:ext cx="635000" cy="635000"/>
          </a:xfrm>
          <a:prstGeom prst="rect">
            <a:avLst/>
          </a:prstGeom>
        </p:spPr>
      </p:pic>
      <p:pic>
        <p:nvPicPr>
          <p:cNvPr id="17" name="Picture 16"/>
          <p:cNvPicPr>
            <a:picLocks noChangeAspect="1"/>
          </p:cNvPicPr>
          <p:nvPr/>
        </p:nvPicPr>
        <p:blipFill>
          <a:blip r:embed="rId4"/>
          <a:stretch>
            <a:fillRect/>
          </a:stretch>
        </p:blipFill>
        <p:spPr>
          <a:xfrm>
            <a:off x="7518400" y="3073400"/>
            <a:ext cx="558800" cy="558800"/>
          </a:xfrm>
          <a:prstGeom prst="rect">
            <a:avLst/>
          </a:prstGeom>
        </p:spPr>
      </p:pic>
      <p:pic>
        <p:nvPicPr>
          <p:cNvPr id="18" name="Picture 17"/>
          <p:cNvPicPr>
            <a:picLocks noChangeAspect="1"/>
          </p:cNvPicPr>
          <p:nvPr/>
        </p:nvPicPr>
        <p:blipFill>
          <a:blip r:embed="rId6"/>
          <a:stretch>
            <a:fillRect/>
          </a:stretch>
        </p:blipFill>
        <p:spPr>
          <a:xfrm>
            <a:off x="7467600" y="1879600"/>
            <a:ext cx="609600" cy="609600"/>
          </a:xfrm>
          <a:prstGeom prst="rect">
            <a:avLst/>
          </a:prstGeom>
        </p:spPr>
      </p:pic>
      <p:sp>
        <p:nvSpPr>
          <p:cNvPr id="19" name="TextBox 18"/>
          <p:cNvSpPr txBox="1"/>
          <p:nvPr/>
        </p:nvSpPr>
        <p:spPr>
          <a:xfrm>
            <a:off x="5257800" y="4622800"/>
            <a:ext cx="1672253" cy="369332"/>
          </a:xfrm>
          <a:prstGeom prst="rect">
            <a:avLst/>
          </a:prstGeom>
          <a:noFill/>
        </p:spPr>
        <p:txBody>
          <a:bodyPr wrap="none" rtlCol="0">
            <a:spAutoFit/>
          </a:bodyPr>
          <a:lstStyle/>
          <a:p>
            <a:r>
              <a:rPr lang="en-US" dirty="0" smtClean="0"/>
              <a:t>Few “hit” </a:t>
            </a:r>
            <a:r>
              <a:rPr lang="en-US" dirty="0" smtClean="0"/>
              <a:t>genes</a:t>
            </a:r>
            <a:endParaRPr lang="en-US" dirty="0"/>
          </a:p>
        </p:txBody>
      </p:sp>
      <p:pic>
        <p:nvPicPr>
          <p:cNvPr id="20" name="Picture 19"/>
          <p:cNvPicPr>
            <a:picLocks noChangeAspect="1"/>
          </p:cNvPicPr>
          <p:nvPr/>
        </p:nvPicPr>
        <p:blipFill>
          <a:blip r:embed="rId5"/>
          <a:stretch>
            <a:fillRect/>
          </a:stretch>
        </p:blipFill>
        <p:spPr>
          <a:xfrm>
            <a:off x="7385896" y="4546600"/>
            <a:ext cx="635000" cy="635000"/>
          </a:xfrm>
          <a:prstGeom prst="rect">
            <a:avLst/>
          </a:prstGeom>
        </p:spPr>
      </p:pic>
      <p:pic>
        <p:nvPicPr>
          <p:cNvPr id="21" name="Picture 20"/>
          <p:cNvPicPr>
            <a:picLocks noChangeAspect="1"/>
          </p:cNvPicPr>
          <p:nvPr/>
        </p:nvPicPr>
        <p:blipFill>
          <a:blip r:embed="rId5"/>
          <a:stretch>
            <a:fillRect/>
          </a:stretch>
        </p:blipFill>
        <p:spPr>
          <a:xfrm>
            <a:off x="3327400" y="1383268"/>
            <a:ext cx="635000" cy="635000"/>
          </a:xfrm>
          <a:prstGeom prst="rect">
            <a:avLst/>
          </a:prstGeom>
        </p:spPr>
      </p:pic>
      <p:sp>
        <p:nvSpPr>
          <p:cNvPr id="3" name="TextBox 2"/>
          <p:cNvSpPr txBox="1"/>
          <p:nvPr/>
        </p:nvSpPr>
        <p:spPr>
          <a:xfrm>
            <a:off x="3352800" y="1307068"/>
            <a:ext cx="291629"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7868496" y="4618335"/>
            <a:ext cx="284904" cy="461665"/>
          </a:xfrm>
          <a:prstGeom prst="rect">
            <a:avLst/>
          </a:prstGeom>
          <a:noFill/>
        </p:spPr>
        <p:txBody>
          <a:bodyPr wrap="none" rtlCol="0">
            <a:spAutoFit/>
          </a:bodyPr>
          <a:lstStyle/>
          <a:p>
            <a:r>
              <a:rPr lang="en-US" sz="2400" dirty="0" smtClean="0"/>
              <a:t>!</a:t>
            </a:r>
            <a:endParaRPr lang="en-US" sz="2400" dirty="0"/>
          </a:p>
        </p:txBody>
      </p:sp>
      <p:pic>
        <p:nvPicPr>
          <p:cNvPr id="22" name="Picture 21"/>
          <p:cNvPicPr>
            <a:picLocks noChangeAspect="1"/>
          </p:cNvPicPr>
          <p:nvPr/>
        </p:nvPicPr>
        <p:blipFill>
          <a:blip r:embed="rId7"/>
          <a:stretch>
            <a:fillRect/>
          </a:stretch>
        </p:blipFill>
        <p:spPr>
          <a:xfrm>
            <a:off x="3124200" y="3581400"/>
            <a:ext cx="457200" cy="457200"/>
          </a:xfrm>
          <a:prstGeom prst="rect">
            <a:avLst/>
          </a:prstGeom>
        </p:spPr>
      </p:pic>
      <p:pic>
        <p:nvPicPr>
          <p:cNvPr id="23" name="Picture 22"/>
          <p:cNvPicPr>
            <a:picLocks noChangeAspect="1"/>
          </p:cNvPicPr>
          <p:nvPr/>
        </p:nvPicPr>
        <p:blipFill>
          <a:blip r:embed="rId4"/>
          <a:stretch>
            <a:fillRect/>
          </a:stretch>
        </p:blipFill>
        <p:spPr>
          <a:xfrm>
            <a:off x="7518400" y="3810000"/>
            <a:ext cx="558800" cy="558800"/>
          </a:xfrm>
          <a:prstGeom prst="rect">
            <a:avLst/>
          </a:prstGeom>
        </p:spPr>
      </p:pic>
      <p:sp>
        <p:nvSpPr>
          <p:cNvPr id="24" name="TextBox 23"/>
          <p:cNvSpPr txBox="1"/>
          <p:nvPr/>
        </p:nvSpPr>
        <p:spPr>
          <a:xfrm>
            <a:off x="5257800" y="3886200"/>
            <a:ext cx="1018227" cy="369332"/>
          </a:xfrm>
          <a:prstGeom prst="rect">
            <a:avLst/>
          </a:prstGeom>
          <a:noFill/>
        </p:spPr>
        <p:txBody>
          <a:bodyPr wrap="none" rtlCol="0">
            <a:spAutoFit/>
          </a:bodyPr>
          <a:lstStyle/>
          <a:p>
            <a:r>
              <a:rPr lang="en-US" dirty="0" smtClean="0"/>
              <a:t>Statistics</a:t>
            </a:r>
            <a:endParaRPr lang="en-US" dirty="0"/>
          </a:p>
        </p:txBody>
      </p:sp>
    </p:spTree>
    <p:extLst>
      <p:ext uri="{BB962C8B-B14F-4D97-AF65-F5344CB8AC3E}">
        <p14:creationId xmlns:p14="http://schemas.microsoft.com/office/powerpoint/2010/main" val="23952351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 with 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302098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dirty="0" smtClean="0"/>
              <a:t>Microscope system considerations</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 name="TextBox 5"/>
          <p:cNvSpPr txBox="1"/>
          <p:nvPr/>
        </p:nvSpPr>
        <p:spPr>
          <a:xfrm>
            <a:off x="2444064" y="1896070"/>
            <a:ext cx="1176524" cy="646331"/>
          </a:xfrm>
          <a:prstGeom prst="rect">
            <a:avLst/>
          </a:prstGeom>
          <a:noFill/>
        </p:spPr>
        <p:txBody>
          <a:bodyPr wrap="none" rtlCol="0">
            <a:spAutoFit/>
          </a:bodyPr>
          <a:lstStyle/>
          <a:p>
            <a:pPr algn="ctr"/>
            <a:r>
              <a:rPr lang="en-US" dirty="0" smtClean="0">
                <a:solidFill>
                  <a:srgbClr val="000000"/>
                </a:solidFill>
              </a:rPr>
              <a:t>Filter cube</a:t>
            </a:r>
          </a:p>
          <a:p>
            <a:pPr algn="ctr"/>
            <a:r>
              <a:rPr lang="en-US" b="1" dirty="0" smtClean="0">
                <a:solidFill>
                  <a:srgbClr val="000000"/>
                </a:solidFill>
              </a:rPr>
              <a:t>&gt;&gt;100 </a:t>
            </a:r>
            <a:r>
              <a:rPr lang="en-US" b="1" dirty="0" err="1" smtClean="0">
                <a:solidFill>
                  <a:srgbClr val="000000"/>
                </a:solidFill>
              </a:rPr>
              <a:t>ms</a:t>
            </a:r>
            <a:endParaRPr lang="en-US" b="1" dirty="0" smtClean="0">
              <a:solidFill>
                <a:srgbClr val="000000"/>
              </a:solidFill>
            </a:endParaRPr>
          </a:p>
        </p:txBody>
      </p:sp>
      <p:sp>
        <p:nvSpPr>
          <p:cNvPr id="10" name="TextBox 9"/>
          <p:cNvSpPr txBox="1"/>
          <p:nvPr/>
        </p:nvSpPr>
        <p:spPr>
          <a:xfrm>
            <a:off x="304800" y="1752600"/>
            <a:ext cx="958541" cy="646331"/>
          </a:xfrm>
          <a:prstGeom prst="rect">
            <a:avLst/>
          </a:prstGeom>
          <a:noFill/>
        </p:spPr>
        <p:txBody>
          <a:bodyPr wrap="none" rtlCol="0">
            <a:spAutoFit/>
          </a:bodyPr>
          <a:lstStyle/>
          <a:p>
            <a:r>
              <a:rPr lang="en-US" dirty="0" smtClean="0">
                <a:solidFill>
                  <a:srgbClr val="000000"/>
                </a:solidFill>
              </a:rPr>
              <a:t>Halogen</a:t>
            </a:r>
          </a:p>
          <a:p>
            <a:r>
              <a:rPr lang="en-US" dirty="0" smtClean="0">
                <a:solidFill>
                  <a:srgbClr val="000000"/>
                </a:solidFill>
              </a:rPr>
              <a:t>lamp</a:t>
            </a:r>
          </a:p>
        </p:txBody>
      </p:sp>
      <p:sp>
        <p:nvSpPr>
          <p:cNvPr id="16" name="TextBox 15"/>
          <p:cNvSpPr txBox="1"/>
          <p:nvPr/>
        </p:nvSpPr>
        <p:spPr>
          <a:xfrm>
            <a:off x="6629400" y="2554069"/>
            <a:ext cx="2132427"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dirty="0" smtClean="0">
                <a:solidFill>
                  <a:srgbClr val="000000"/>
                </a:solidFill>
              </a:rPr>
              <a:t>&gt;</a:t>
            </a:r>
            <a:r>
              <a:rPr lang="en-US" b="1" dirty="0" smtClean="0">
                <a:solidFill>
                  <a:srgbClr val="000000"/>
                </a:solidFill>
              </a:rPr>
              <a:t>10 </a:t>
            </a:r>
            <a:r>
              <a:rPr lang="en-US" b="1" dirty="0" err="1" smtClean="0">
                <a:solidFill>
                  <a:srgbClr val="000000"/>
                </a:solidFill>
              </a:rPr>
              <a:t>ms</a:t>
            </a:r>
            <a:endParaRPr lang="en-US" b="1" dirty="0">
              <a:solidFill>
                <a:srgbClr val="000000"/>
              </a:solidFill>
            </a:endParaRPr>
          </a:p>
        </p:txBody>
      </p:sp>
      <p:sp>
        <p:nvSpPr>
          <p:cNvPr id="18" name="TextBox 17"/>
          <p:cNvSpPr txBox="1"/>
          <p:nvPr/>
        </p:nvSpPr>
        <p:spPr>
          <a:xfrm>
            <a:off x="478769" y="4306669"/>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grpSp>
        <p:nvGrpSpPr>
          <p:cNvPr id="36" name="Group 35"/>
          <p:cNvGrpSpPr/>
          <p:nvPr/>
        </p:nvGrpSpPr>
        <p:grpSpPr>
          <a:xfrm>
            <a:off x="1676400" y="19812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048930" y="2016150"/>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553200" y="1868269"/>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sp>
        <p:nvSpPr>
          <p:cNvPr id="44" name="TextBox 43"/>
          <p:cNvSpPr txBox="1"/>
          <p:nvPr/>
        </p:nvSpPr>
        <p:spPr>
          <a:xfrm>
            <a:off x="2307569" y="4992469"/>
            <a:ext cx="1513418"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p:txBody>
      </p:sp>
      <p:grpSp>
        <p:nvGrpSpPr>
          <p:cNvPr id="47" name="Group 46"/>
          <p:cNvGrpSpPr/>
          <p:nvPr/>
        </p:nvGrpSpPr>
        <p:grpSpPr>
          <a:xfrm>
            <a:off x="1850369" y="44545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2307569" y="43434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grpSp>
        <p:nvGrpSpPr>
          <p:cNvPr id="52" name="Group 51"/>
          <p:cNvGrpSpPr/>
          <p:nvPr/>
        </p:nvGrpSpPr>
        <p:grpSpPr>
          <a:xfrm rot="2720426">
            <a:off x="1914498" y="5091863"/>
            <a:ext cx="299649" cy="295575"/>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600200" y="2717800"/>
            <a:ext cx="863600" cy="863600"/>
          </a:xfrm>
          <a:prstGeom prst="rect">
            <a:avLst/>
          </a:prstGeom>
        </p:spPr>
      </p:pic>
      <p:pic>
        <p:nvPicPr>
          <p:cNvPr id="57" name="Picture 56"/>
          <p:cNvPicPr>
            <a:picLocks noChangeAspect="1"/>
          </p:cNvPicPr>
          <p:nvPr/>
        </p:nvPicPr>
        <p:blipFill>
          <a:blip r:embed="rId2">
            <a:alphaModFix amt="59000"/>
          </a:blip>
          <a:stretch>
            <a:fillRect/>
          </a:stretch>
        </p:blipFill>
        <p:spPr>
          <a:xfrm>
            <a:off x="5765800" y="26416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6400800" y="5334000"/>
            <a:ext cx="1016000" cy="1016000"/>
          </a:xfrm>
          <a:prstGeom prst="rect">
            <a:avLst/>
          </a:prstGeom>
        </p:spPr>
      </p:pic>
      <p:sp>
        <p:nvSpPr>
          <p:cNvPr id="59" name="TextBox 58"/>
          <p:cNvSpPr txBox="1"/>
          <p:nvPr/>
        </p:nvSpPr>
        <p:spPr>
          <a:xfrm>
            <a:off x="457200" y="5105400"/>
            <a:ext cx="1240769" cy="369332"/>
          </a:xfrm>
          <a:prstGeom prst="rect">
            <a:avLst/>
          </a:prstGeom>
          <a:noFill/>
        </p:spPr>
        <p:txBody>
          <a:bodyPr wrap="none" rtlCol="0">
            <a:spAutoFit/>
          </a:bodyPr>
          <a:lstStyle/>
          <a:p>
            <a:r>
              <a:rPr lang="en-US" b="1" dirty="0" smtClean="0"/>
              <a:t>Crosstalk?!</a:t>
            </a:r>
            <a:endParaRPr lang="en-US" b="1" dirty="0"/>
          </a:p>
        </p:txBody>
      </p:sp>
      <p:sp>
        <p:nvSpPr>
          <p:cNvPr id="60" name="TextBox 59"/>
          <p:cNvSpPr txBox="1"/>
          <p:nvPr/>
        </p:nvSpPr>
        <p:spPr>
          <a:xfrm>
            <a:off x="9906000" y="2743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pic>
        <p:nvPicPr>
          <p:cNvPr id="3" name="Picture 2"/>
          <p:cNvPicPr>
            <a:picLocks noChangeAspect="1"/>
          </p:cNvPicPr>
          <p:nvPr/>
        </p:nvPicPr>
        <p:blipFill>
          <a:blip r:embed="rId3"/>
          <a:stretch>
            <a:fillRect/>
          </a:stretch>
        </p:blipFill>
        <p:spPr>
          <a:xfrm>
            <a:off x="965200" y="2133600"/>
            <a:ext cx="406400" cy="406400"/>
          </a:xfrm>
          <a:prstGeom prst="rect">
            <a:avLst/>
          </a:prstGeom>
        </p:spPr>
      </p:pic>
      <p:pic>
        <p:nvPicPr>
          <p:cNvPr id="4" name="Picture 3"/>
          <p:cNvPicPr>
            <a:picLocks noChangeAspect="1"/>
          </p:cNvPicPr>
          <p:nvPr/>
        </p:nvPicPr>
        <p:blipFill>
          <a:blip r:embed="rId4"/>
          <a:stretch>
            <a:fillRect/>
          </a:stretch>
        </p:blipFill>
        <p:spPr>
          <a:xfrm>
            <a:off x="1778000" y="1371600"/>
            <a:ext cx="431800" cy="431800"/>
          </a:xfrm>
          <a:prstGeom prst="rect">
            <a:avLst/>
          </a:prstGeom>
        </p:spPr>
      </p:pic>
      <p:pic>
        <p:nvPicPr>
          <p:cNvPr id="45" name="Picture 44"/>
          <p:cNvPicPr>
            <a:picLocks noChangeAspect="1"/>
          </p:cNvPicPr>
          <p:nvPr/>
        </p:nvPicPr>
        <p:blipFill>
          <a:blip r:embed="rId4"/>
          <a:stretch>
            <a:fillRect/>
          </a:stretch>
        </p:blipFill>
        <p:spPr>
          <a:xfrm>
            <a:off x="6019800" y="1371600"/>
            <a:ext cx="431800" cy="431800"/>
          </a:xfrm>
          <a:prstGeom prst="rect">
            <a:avLst/>
          </a:prstGeom>
        </p:spPr>
      </p:pic>
      <p:cxnSp>
        <p:nvCxnSpPr>
          <p:cNvPr id="61" name="Straight Connector 60"/>
          <p:cNvCxnSpPr/>
          <p:nvPr/>
        </p:nvCxnSpPr>
        <p:spPr>
          <a:xfrm>
            <a:off x="6096000" y="27432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5"/>
          <a:stretch>
            <a:fillRect/>
          </a:stretch>
        </p:blipFill>
        <p:spPr>
          <a:xfrm>
            <a:off x="1240769" y="4419600"/>
            <a:ext cx="457200" cy="457200"/>
          </a:xfrm>
          <a:prstGeom prst="rect">
            <a:avLst/>
          </a:prstGeom>
        </p:spPr>
      </p:pic>
      <p:pic>
        <p:nvPicPr>
          <p:cNvPr id="62" name="Picture 61"/>
          <p:cNvPicPr>
            <a:picLocks noChangeAspect="1"/>
          </p:cNvPicPr>
          <p:nvPr/>
        </p:nvPicPr>
        <p:blipFill>
          <a:blip r:embed="rId4"/>
          <a:stretch>
            <a:fillRect/>
          </a:stretch>
        </p:blipFill>
        <p:spPr>
          <a:xfrm>
            <a:off x="1799569" y="3886200"/>
            <a:ext cx="431800" cy="431800"/>
          </a:xfrm>
          <a:prstGeom prst="rect">
            <a:avLst/>
          </a:prstGeom>
        </p:spPr>
      </p:pic>
      <p:sp>
        <p:nvSpPr>
          <p:cNvPr id="63" name="TextBox 62"/>
          <p:cNvSpPr txBox="1"/>
          <p:nvPr/>
        </p:nvSpPr>
        <p:spPr>
          <a:xfrm>
            <a:off x="4648200" y="1828800"/>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pic>
        <p:nvPicPr>
          <p:cNvPr id="64" name="Picture 63"/>
          <p:cNvPicPr>
            <a:picLocks noChangeAspect="1"/>
          </p:cNvPicPr>
          <p:nvPr/>
        </p:nvPicPr>
        <p:blipFill>
          <a:blip r:embed="rId5"/>
          <a:stretch>
            <a:fillRect/>
          </a:stretch>
        </p:blipFill>
        <p:spPr>
          <a:xfrm>
            <a:off x="5410200" y="1941731"/>
            <a:ext cx="457200" cy="457200"/>
          </a:xfrm>
          <a:prstGeom prst="rect">
            <a:avLst/>
          </a:prstGeom>
        </p:spPr>
      </p:pic>
      <p:pic>
        <p:nvPicPr>
          <p:cNvPr id="67" name="Picture 66"/>
          <p:cNvPicPr>
            <a:picLocks noChangeAspect="1"/>
          </p:cNvPicPr>
          <p:nvPr/>
        </p:nvPicPr>
        <p:blipFill>
          <a:blip r:embed="rId2">
            <a:alphaModFix amt="59000"/>
          </a:blip>
          <a:stretch>
            <a:fillRect/>
          </a:stretch>
        </p:blipFill>
        <p:spPr>
          <a:xfrm>
            <a:off x="6629400" y="4470400"/>
            <a:ext cx="1016000" cy="1016000"/>
          </a:xfrm>
          <a:prstGeom prst="rect">
            <a:avLst/>
          </a:prstGeom>
        </p:spPr>
      </p:pic>
      <p:pic>
        <p:nvPicPr>
          <p:cNvPr id="68" name="Picture 67"/>
          <p:cNvPicPr>
            <a:picLocks noChangeAspect="1"/>
          </p:cNvPicPr>
          <p:nvPr/>
        </p:nvPicPr>
        <p:blipFill>
          <a:blip r:embed="rId2">
            <a:alphaModFix amt="59000"/>
          </a:blip>
          <a:stretch>
            <a:fillRect/>
          </a:stretch>
        </p:blipFill>
        <p:spPr>
          <a:xfrm>
            <a:off x="5791200" y="4648200"/>
            <a:ext cx="1016000" cy="1016000"/>
          </a:xfrm>
          <a:prstGeom prst="rect">
            <a:avLst/>
          </a:prstGeom>
        </p:spPr>
      </p:pic>
      <p:sp>
        <p:nvSpPr>
          <p:cNvPr id="69" name="TextBox 68"/>
          <p:cNvSpPr txBox="1"/>
          <p:nvPr/>
        </p:nvSpPr>
        <p:spPr>
          <a:xfrm>
            <a:off x="5276599" y="4191000"/>
            <a:ext cx="2572001" cy="646331"/>
          </a:xfrm>
          <a:prstGeom prst="rect">
            <a:avLst/>
          </a:prstGeom>
          <a:noFill/>
        </p:spPr>
        <p:txBody>
          <a:bodyPr wrap="none" rtlCol="0">
            <a:spAutoFit/>
          </a:bodyPr>
          <a:lstStyle/>
          <a:p>
            <a:r>
              <a:rPr lang="en-US" dirty="0" smtClean="0">
                <a:solidFill>
                  <a:srgbClr val="000000"/>
                </a:solidFill>
              </a:rPr>
              <a:t>Multi-camera solutions….</a:t>
            </a:r>
          </a:p>
          <a:p>
            <a:r>
              <a:rPr lang="en-US" dirty="0" smtClean="0">
                <a:solidFill>
                  <a:srgbClr val="000000"/>
                </a:solidFill>
              </a:rPr>
              <a:t>$$$</a:t>
            </a:r>
          </a:p>
        </p:txBody>
      </p:sp>
      <p:pic>
        <p:nvPicPr>
          <p:cNvPr id="70" name="Picture 69"/>
          <p:cNvPicPr>
            <a:picLocks noChangeAspect="1"/>
          </p:cNvPicPr>
          <p:nvPr/>
        </p:nvPicPr>
        <p:blipFill>
          <a:blip r:embed="rId2">
            <a:alphaModFix amt="59000"/>
          </a:blip>
          <a:stretch>
            <a:fillRect/>
          </a:stretch>
        </p:blipFill>
        <p:spPr>
          <a:xfrm>
            <a:off x="1574800" y="5384800"/>
            <a:ext cx="1016000" cy="1016000"/>
          </a:xfrm>
          <a:prstGeom prst="rect">
            <a:avLst/>
          </a:prstGeom>
        </p:spPr>
      </p:pic>
    </p:spTree>
    <p:extLst>
      <p:ext uri="{BB962C8B-B14F-4D97-AF65-F5344CB8AC3E}">
        <p14:creationId xmlns:p14="http://schemas.microsoft.com/office/powerpoint/2010/main" val="7134864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381000" y="1676400"/>
            <a:ext cx="2203097" cy="369332"/>
          </a:xfrm>
          <a:prstGeom prst="rect">
            <a:avLst/>
          </a:prstGeom>
          <a:noFill/>
        </p:spPr>
        <p:txBody>
          <a:bodyPr wrap="none" rtlCol="0">
            <a:spAutoFit/>
          </a:bodyPr>
          <a:lstStyle/>
          <a:p>
            <a:r>
              <a:rPr lang="en-US" dirty="0" smtClean="0"/>
              <a:t>“Software” autofocus</a:t>
            </a:r>
            <a:endParaRPr lang="en-US" dirty="0"/>
          </a:p>
        </p:txBody>
      </p:sp>
      <p:sp>
        <p:nvSpPr>
          <p:cNvPr id="13" name="TextBox 12"/>
          <p:cNvSpPr txBox="1"/>
          <p:nvPr/>
        </p:nvSpPr>
        <p:spPr>
          <a:xfrm>
            <a:off x="609600" y="2895600"/>
            <a:ext cx="3653239" cy="1477328"/>
          </a:xfrm>
          <a:prstGeom prst="rect">
            <a:avLst/>
          </a:prstGeom>
          <a:noFill/>
        </p:spPr>
        <p:txBody>
          <a:bodyPr wrap="none" rtlCol="0">
            <a:spAutoFit/>
          </a:bodyPr>
          <a:lstStyle/>
          <a:p>
            <a:r>
              <a:rPr lang="en-US" dirty="0" smtClean="0"/>
              <a:t>“Hardware” autofocus</a:t>
            </a:r>
          </a:p>
          <a:p>
            <a:r>
              <a:rPr lang="en-US" dirty="0" smtClean="0"/>
              <a:t>Looks for reflection of (infrared) light</a:t>
            </a:r>
            <a:br>
              <a:rPr lang="en-US" dirty="0" smtClean="0"/>
            </a:br>
            <a:r>
              <a:rPr lang="en-US" dirty="0" smtClean="0"/>
              <a:t>from the glass- or plastic-bottom</a:t>
            </a:r>
          </a:p>
          <a:p>
            <a:endParaRPr lang="en-US" dirty="0"/>
          </a:p>
          <a:p>
            <a:r>
              <a:rPr lang="en-US" dirty="0" smtClean="0"/>
              <a:t>Modern systems &lt;&lt;1s</a:t>
            </a:r>
            <a:endParaRPr lang="en-US" dirty="0"/>
          </a:p>
        </p:txBody>
      </p:sp>
    </p:spTree>
    <p:extLst>
      <p:ext uri="{BB962C8B-B14F-4D97-AF65-F5344CB8AC3E}">
        <p14:creationId xmlns:p14="http://schemas.microsoft.com/office/powerpoint/2010/main" val="297729268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953000" y="4426803"/>
            <a:ext cx="2987041" cy="461665"/>
          </a:xfrm>
          <a:prstGeom prst="rect">
            <a:avLst/>
          </a:prstGeom>
          <a:noFill/>
        </p:spPr>
        <p:txBody>
          <a:bodyPr wrap="none" rtlCol="0">
            <a:spAutoFit/>
          </a:bodyPr>
          <a:lstStyle/>
          <a:p>
            <a:r>
              <a:rPr lang="en-US" sz="1200" dirty="0"/>
              <a:t>Zeiss </a:t>
            </a:r>
            <a:r>
              <a:rPr lang="en-US" sz="1200" dirty="0" err="1"/>
              <a:t>CellDiscoverer</a:t>
            </a:r>
            <a:r>
              <a:rPr lang="en-US" sz="1200" dirty="0"/>
              <a:t> </a:t>
            </a:r>
            <a:r>
              <a:rPr lang="en-US" sz="1200" dirty="0" smtClean="0"/>
              <a:t>7, 10x, </a:t>
            </a:r>
            <a:r>
              <a:rPr lang="en-US" sz="1200" dirty="0"/>
              <a:t>every 30min, </a:t>
            </a:r>
            <a:r>
              <a:rPr lang="en-US" sz="1200" dirty="0" smtClean="0"/>
              <a:t>48h</a:t>
            </a:r>
          </a:p>
          <a:p>
            <a:r>
              <a:rPr lang="en-US" sz="1200" dirty="0" smtClean="0"/>
              <a:t>H2B-mCherry</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816055" y="5181600"/>
            <a:ext cx="1337345" cy="1194841"/>
          </a:xfrm>
          <a:prstGeom prst="rect">
            <a:avLst/>
          </a:prstGeom>
        </p:spPr>
      </p:pic>
      <p:sp>
        <p:nvSpPr>
          <p:cNvPr id="17" name="Rectangle 16"/>
          <p:cNvSpPr/>
          <p:nvPr/>
        </p:nvSpPr>
        <p:spPr>
          <a:xfrm>
            <a:off x="4876800" y="1524000"/>
            <a:ext cx="3962400" cy="492443"/>
          </a:xfrm>
          <a:prstGeom prst="rect">
            <a:avLst/>
          </a:prstGeom>
        </p:spPr>
        <p:txBody>
          <a:bodyPr wrap="square">
            <a:spAutoFit/>
          </a:bodyPr>
          <a:lstStyle/>
          <a:p>
            <a:r>
              <a:rPr lang="en-US" sz="1400" dirty="0"/>
              <a:t>38C =&gt; visible mitotic </a:t>
            </a:r>
            <a:r>
              <a:rPr lang="en-US" sz="1400" dirty="0" smtClean="0"/>
              <a:t>defects</a:t>
            </a:r>
          </a:p>
          <a:p>
            <a:r>
              <a:rPr lang="en-US" sz="1100" dirty="0" smtClean="0"/>
              <a:t>(e.g.,</a:t>
            </a:r>
            <a:r>
              <a:rPr lang="en-US" sz="1100" dirty="0"/>
              <a:t> </a:t>
            </a:r>
            <a:r>
              <a:rPr lang="en-US" sz="1100" dirty="0" smtClean="0"/>
              <a:t>increased mitotic </a:t>
            </a:r>
            <a:r>
              <a:rPr lang="en-US" sz="1100" dirty="0"/>
              <a:t>index and micro-nuclei </a:t>
            </a:r>
            <a:r>
              <a:rPr lang="en-US" sz="1100" dirty="0" smtClean="0"/>
              <a:t>formation)</a:t>
            </a:r>
            <a:endParaRPr lang="en-US" sz="1100" dirty="0"/>
          </a:p>
        </p:txBody>
      </p:sp>
      <p:sp>
        <p:nvSpPr>
          <p:cNvPr id="18" name="TextBox 17"/>
          <p:cNvSpPr txBox="1"/>
          <p:nvPr/>
        </p:nvSpPr>
        <p:spPr>
          <a:xfrm>
            <a:off x="5206203" y="5562600"/>
            <a:ext cx="1575597" cy="461665"/>
          </a:xfrm>
          <a:prstGeom prst="rect">
            <a:avLst/>
          </a:prstGeom>
          <a:noFill/>
        </p:spPr>
        <p:txBody>
          <a:bodyPr wrap="none" rtlCol="0">
            <a:spAutoFit/>
          </a:bodyPr>
          <a:lstStyle/>
          <a:p>
            <a:r>
              <a:rPr lang="en-US" sz="1200" dirty="0" smtClean="0"/>
              <a:t>Cropped and enlarged</a:t>
            </a:r>
            <a:br>
              <a:rPr lang="en-US" sz="1200" dirty="0" smtClean="0"/>
            </a:br>
            <a:r>
              <a:rPr lang="en-US" sz="1200" dirty="0" smtClean="0"/>
              <a:t>view on above movie</a:t>
            </a:r>
          </a:p>
        </p:txBody>
      </p:sp>
      <p:pic>
        <p:nvPicPr>
          <p:cNvPr id="19" name="Picture 2" descr="FLUKE CNS T3000 Digital Thermometer Typ K, -200 → +1372 °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4267200"/>
            <a:ext cx="1251864" cy="22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7364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video>
              <p:cMediaNode vol="80000">
                <p:cTn id="13" fill="hold" display="0">
                  <p:stCondLst>
                    <p:cond delay="indefinite"/>
                  </p:stCondLst>
                </p:cTn>
                <p:tgtEl>
                  <p:spTgt spid="1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1688</TotalTime>
  <Words>1383</Words>
  <Application>Microsoft Macintosh PowerPoint</Application>
  <PresentationFormat>On-screen Show (4:3)</PresentationFormat>
  <Paragraphs>311</Paragraphs>
  <Slides>33</Slides>
  <Notes>7</Notes>
  <HiddenSlides>0</HiddenSlides>
  <MMClips>5</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High-throughput and Adaptive Feedback Microscopy</vt:lpstr>
      <vt:lpstr>PowerPoint Presentation</vt:lpstr>
      <vt:lpstr>PowerPoint Presentation</vt:lpstr>
      <vt:lpstr>A ‘typical’ HT-microscopy experiment</vt:lpstr>
      <vt:lpstr>PowerPoint Presentation</vt:lpstr>
      <vt:lpstr>Microscope system considerations</vt:lpstr>
      <vt:lpstr>Multi-color Imaging Modalities</vt:lpstr>
      <vt:lpstr>Auto-focus modalities</vt:lpstr>
      <vt:lpstr>Environmental control</vt:lpstr>
      <vt:lpstr>Cell Culture</vt:lpstr>
      <vt:lpstr>Multi-well Transmission Imaging</vt:lpstr>
      <vt:lpstr>Assay development considerations</vt:lpstr>
      <vt:lpstr>Autophagosome screen</vt:lpstr>
      <vt:lpstr>Acquisition modalities: confocal</vt:lpstr>
      <vt:lpstr>Acquisition modalities: widefield</vt:lpstr>
      <vt:lpstr>Low NA widefield imaging </vt:lpstr>
      <vt:lpstr>Advice</vt:lpstr>
      <vt:lpstr>Image analysis</vt:lpstr>
      <vt:lpstr>Hit list of genes … and now?</vt:lpstr>
      <vt:lpstr>Secondary Screens</vt:lpstr>
      <vt:lpstr>Intelligent Microscopy [Conrad et al.] Adaptive Feedback Microscopy [Tischer et al.] Smart Microscopy [Huisken et al.] Open Application Development (OAD) [Zeiss]   </vt:lpstr>
      <vt:lpstr>High-resolution Adaptive Feedback Time-lapse Imaging of Mitosis</vt:lpstr>
      <vt:lpstr>PowerPoint Presentation</vt:lpstr>
      <vt:lpstr>PowerPoint Presentation</vt:lpstr>
      <vt:lpstr>Adaptive FCS Microscopy</vt:lpstr>
      <vt:lpstr>PowerPoint Presentation</vt:lpstr>
      <vt:lpstr>Automated Immersion System</vt:lpstr>
      <vt:lpstr>PowerPoint Presentation</vt:lpstr>
      <vt:lpstr>PowerPoint Presentation</vt:lpstr>
      <vt:lpstr>What to measure</vt:lpstr>
      <vt:lpstr>PowerPoint Presentation</vt:lpstr>
      <vt:lpstr>Low NA Transmission Imaging</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159</cp:revision>
  <dcterms:created xsi:type="dcterms:W3CDTF">2006-08-16T00:00:00Z</dcterms:created>
  <dcterms:modified xsi:type="dcterms:W3CDTF">2016-11-30T20:38:46Z</dcterms:modified>
</cp:coreProperties>
</file>